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418" r:id="rId3"/>
    <p:sldId id="291" r:id="rId4"/>
    <p:sldId id="299" r:id="rId5"/>
    <p:sldId id="301" r:id="rId6"/>
    <p:sldId id="415" r:id="rId7"/>
    <p:sldId id="300" r:id="rId8"/>
    <p:sldId id="295" r:id="rId9"/>
    <p:sldId id="298" r:id="rId10"/>
    <p:sldId id="292" r:id="rId11"/>
    <p:sldId id="278" r:id="rId12"/>
    <p:sldId id="280" r:id="rId13"/>
    <p:sldId id="281" r:id="rId14"/>
    <p:sldId id="285" r:id="rId15"/>
    <p:sldId id="282" r:id="rId16"/>
    <p:sldId id="416" r:id="rId17"/>
    <p:sldId id="288" r:id="rId18"/>
    <p:sldId id="290" r:id="rId19"/>
    <p:sldId id="284" r:id="rId20"/>
    <p:sldId id="287" r:id="rId21"/>
    <p:sldId id="283" r:id="rId22"/>
    <p:sldId id="417" r:id="rId23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CC"/>
    <a:srgbClr val="0099FF"/>
    <a:srgbClr val="217BFF"/>
    <a:srgbClr val="0066FF"/>
    <a:srgbClr val="3366FF"/>
    <a:srgbClr val="FF0000"/>
    <a:srgbClr val="1F497D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353" autoAdjust="0"/>
  </p:normalViewPr>
  <p:slideViewPr>
    <p:cSldViewPr snapToGrid="0">
      <p:cViewPr varScale="1">
        <p:scale>
          <a:sx n="108" d="100"/>
          <a:sy n="108" d="100"/>
        </p:scale>
        <p:origin x="166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402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166C52A-32F5-44C0-BCBB-E4B06E97A0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C02B555-FAA6-42E7-8575-102D512813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35F25-A147-4554-993C-420CE665921C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B7B2A8D-8B4A-48F7-A872-4E690C26A7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B60D42F-A80A-493E-B606-0C40A19F1E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C5501-4E20-41BC-9030-F10E04E1DB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32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44DFE97E-42B8-473B-BB88-528C76570AEA}" type="datetimeFigureOut">
              <a:rPr lang="ko-KR" altLang="en-US" smtClean="0"/>
              <a:pPr/>
              <a:t>2022-04-14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E43C0D87-F6FD-4F4F-95E8-99712ECE8AA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933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A7C56-45BD-4DC5-B7A4-43AE925D62B6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3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A7C56-45BD-4DC5-B7A4-43AE925D62B6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946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F1D09-0890-47E2-A84A-A72DF445D248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3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D6FBA-590D-41FB-9069-4DC0471E014A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12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63A5-1596-40A9-9642-3B99A4311E22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00"/>
            </a:lvl1pPr>
          </a:lstStyle>
          <a:p>
            <a:r>
              <a:rPr lang="en-US" altLang="ko-KR" dirty="0"/>
              <a:t>Copyright©2022 </a:t>
            </a:r>
            <a:r>
              <a:rPr lang="en-US" altLang="ko-KR" dirty="0" err="1"/>
              <a:t>Birkmankorea</a:t>
            </a:r>
            <a:r>
              <a:rPr lang="en-US" altLang="ko-KR" dirty="0"/>
              <a:t>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638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DC3D-5FFF-45C2-8649-1BF7494FCCAB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60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8770-58D3-4A23-89E6-8E8DAFEF3C72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82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E7E8-B0BD-45A2-8291-843C765BB585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18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77FB5-8B5B-4688-A3A0-D0ECD037813C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00"/>
            </a:lvl1pPr>
          </a:lstStyle>
          <a:p>
            <a:r>
              <a:rPr lang="en-US" altLang="ko-KR" dirty="0"/>
              <a:t>Copyright©2022 </a:t>
            </a:r>
            <a:r>
              <a:rPr lang="en-US" altLang="ko-KR" dirty="0" err="1"/>
              <a:t>Birkmankorea</a:t>
            </a:r>
            <a:r>
              <a:rPr lang="en-US" altLang="ko-KR" dirty="0"/>
              <a:t> Co., Ltd.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87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5E2-B486-44E0-BE3D-D446F5855F93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00"/>
            </a:lvl1pPr>
          </a:lstStyle>
          <a:p>
            <a:r>
              <a:rPr lang="en-US" altLang="ko-KR" dirty="0"/>
              <a:t>Copyright©2022 </a:t>
            </a:r>
            <a:r>
              <a:rPr lang="en-US" altLang="ko-KR" dirty="0" err="1"/>
              <a:t>Birkmankorea</a:t>
            </a:r>
            <a:r>
              <a:rPr lang="en-US" altLang="ko-KR" dirty="0"/>
              <a:t> Co., Ltd.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0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나눔스퀘어" panose="020B0600000101010101" pitchFamily="50" charset="-127"/>
              </a:defRPr>
            </a:lvl1pPr>
          </a:lstStyle>
          <a:p>
            <a:fld id="{7C794400-B83D-4AC1-B6B6-736E8D6B5B86}" type="datetime1">
              <a:rPr lang="ko-KR" altLang="en-US" smtClean="0"/>
              <a:t>2022-04-14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나눔스퀘어" panose="020B0600000101010101" pitchFamily="50" charset="-127"/>
              </a:defRPr>
            </a:lvl1pPr>
          </a:lstStyle>
          <a:p>
            <a:r>
              <a:rPr lang="en-US" altLang="ko-KR"/>
              <a:t>Copyright©2022 Birkmankorea Co., Ltd. All rights reserved.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나눔스퀘어" panose="020B0600000101010101" pitchFamily="50" charset="-127"/>
              </a:defRPr>
            </a:lvl1pPr>
          </a:lstStyle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-6759"/>
            <a:ext cx="9180000" cy="3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pic>
        <p:nvPicPr>
          <p:cNvPr id="8" name="Picture 6" descr="D:\버크만코리아(임지연)\버크만\05 버크만 디자인\00 로고\버크만로고\BII_logo_7x1_wtag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28284" y="543744"/>
            <a:ext cx="1484784" cy="29196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0" y="6694051"/>
            <a:ext cx="9144000" cy="1644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806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나눔스퀘어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나눔스퀘어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나눔스퀘어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나눔스퀘어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나눔스퀘어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나눔스퀘어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1.png"/><Relationship Id="rId21" Type="http://schemas.openxmlformats.org/officeDocument/2006/relationships/image" Target="../media/image46.png"/><Relationship Id="rId42" Type="http://schemas.openxmlformats.org/officeDocument/2006/relationships/image" Target="../media/image65.png"/><Relationship Id="rId47" Type="http://schemas.openxmlformats.org/officeDocument/2006/relationships/image" Target="../media/image70.png"/><Relationship Id="rId63" Type="http://schemas.openxmlformats.org/officeDocument/2006/relationships/image" Target="../media/image86.png"/><Relationship Id="rId68" Type="http://schemas.openxmlformats.org/officeDocument/2006/relationships/hyperlink" Target="http://www.google.co.kr/url?sa=i&amp;rct=j&amp;q=&amp;esrc=s&amp;source=images&amp;cd=&amp;cad=rja&amp;uact=8&amp;ved=0CAcQjRxqFQoTCIPn58u-vMgCFYXhpgod1p4EqA&amp;url=http://www.gamejob.co.kr/List_GI/GI_Info_Read.asp?C_ID=nexonhr&amp;psig=AFQjCNF0LtfH7XzADErmXUhovCJYigV-Cw&amp;ust=1444724040582382" TargetMode="External"/><Relationship Id="rId84" Type="http://schemas.openxmlformats.org/officeDocument/2006/relationships/image" Target="../media/image101.png"/><Relationship Id="rId89" Type="http://schemas.openxmlformats.org/officeDocument/2006/relationships/image" Target="../media/image106.png"/><Relationship Id="rId16" Type="http://schemas.openxmlformats.org/officeDocument/2006/relationships/image" Target="../media/image41.png"/><Relationship Id="rId11" Type="http://schemas.openxmlformats.org/officeDocument/2006/relationships/image" Target="../media/image36.png"/><Relationship Id="rId32" Type="http://schemas.openxmlformats.org/officeDocument/2006/relationships/image" Target="../media/image56.png"/><Relationship Id="rId37" Type="http://schemas.openxmlformats.org/officeDocument/2006/relationships/image" Target="../media/image60.gif"/><Relationship Id="rId53" Type="http://schemas.openxmlformats.org/officeDocument/2006/relationships/image" Target="../media/image76.png"/><Relationship Id="rId58" Type="http://schemas.openxmlformats.org/officeDocument/2006/relationships/image" Target="../media/image81.png"/><Relationship Id="rId74" Type="http://schemas.openxmlformats.org/officeDocument/2006/relationships/image" Target="../media/image93.png"/><Relationship Id="rId79" Type="http://schemas.openxmlformats.org/officeDocument/2006/relationships/image" Target="../media/image97.png"/><Relationship Id="rId102" Type="http://schemas.openxmlformats.org/officeDocument/2006/relationships/image" Target="../media/image119.png"/><Relationship Id="rId5" Type="http://schemas.openxmlformats.org/officeDocument/2006/relationships/image" Target="../media/image32.png"/><Relationship Id="rId90" Type="http://schemas.openxmlformats.org/officeDocument/2006/relationships/image" Target="../media/image107.png"/><Relationship Id="rId95" Type="http://schemas.openxmlformats.org/officeDocument/2006/relationships/image" Target="../media/image112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43" Type="http://schemas.openxmlformats.org/officeDocument/2006/relationships/image" Target="../media/image66.png"/><Relationship Id="rId48" Type="http://schemas.openxmlformats.org/officeDocument/2006/relationships/image" Target="../media/image71.png"/><Relationship Id="rId64" Type="http://schemas.microsoft.com/office/2007/relationships/hdphoto" Target="../media/hdphoto2.wdp"/><Relationship Id="rId69" Type="http://schemas.openxmlformats.org/officeDocument/2006/relationships/image" Target="../media/image89.jpeg"/><Relationship Id="rId80" Type="http://schemas.openxmlformats.org/officeDocument/2006/relationships/image" Target="../media/image98.png"/><Relationship Id="rId85" Type="http://schemas.openxmlformats.org/officeDocument/2006/relationships/image" Target="../media/image10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33" Type="http://schemas.openxmlformats.org/officeDocument/2006/relationships/image" Target="../media/image57.png"/><Relationship Id="rId38" Type="http://schemas.openxmlformats.org/officeDocument/2006/relationships/image" Target="../media/image61.png"/><Relationship Id="rId59" Type="http://schemas.openxmlformats.org/officeDocument/2006/relationships/image" Target="../media/image82.png"/><Relationship Id="rId103" Type="http://schemas.openxmlformats.org/officeDocument/2006/relationships/image" Target="../media/image120.png"/><Relationship Id="rId20" Type="http://schemas.openxmlformats.org/officeDocument/2006/relationships/image" Target="../media/image45.png"/><Relationship Id="rId41" Type="http://schemas.openxmlformats.org/officeDocument/2006/relationships/image" Target="../media/image64.png"/><Relationship Id="rId54" Type="http://schemas.openxmlformats.org/officeDocument/2006/relationships/image" Target="../media/image77.jpeg"/><Relationship Id="rId62" Type="http://schemas.openxmlformats.org/officeDocument/2006/relationships/image" Target="../media/image85.jpeg"/><Relationship Id="rId70" Type="http://schemas.openxmlformats.org/officeDocument/2006/relationships/hyperlink" Target="http://www.google.co.kr/url?sa=i&amp;rct=j&amp;q=&amp;esrc=s&amp;source=images&amp;cd=&amp;cad=rja&amp;uact=8&amp;ved=0CAcQjRxqFQoTCO2us-i-vMgCFYM0pgodptIGkQ&amp;url=http://www.industrysolutions.co.kr/bc%EC%B9%B4%EB%93%9C-%EA%B5%AD%EB%82%B4-%EC%B5%9C%EC%B4%88-%EC%9B%A8%EC%96%B4%EB%9F%AC%EB%B8%94-nfc-%EA%B2%B0%EC%A0%9C-%EC%8B%9C%EB%8C%80-%EC%97%B0%EB%8B%A4/&amp;bvm=bv.104819420,d.dGY&amp;psig=AFQjCNEF47pnV3hM-aom7mRWX0rATrw3Sg&amp;ust=1444724099638493" TargetMode="External"/><Relationship Id="rId75" Type="http://schemas.openxmlformats.org/officeDocument/2006/relationships/image" Target="../media/image94.png"/><Relationship Id="rId83" Type="http://schemas.microsoft.com/office/2007/relationships/hdphoto" Target="../media/hdphoto4.wdp"/><Relationship Id="rId88" Type="http://schemas.openxmlformats.org/officeDocument/2006/relationships/image" Target="../media/image105.png"/><Relationship Id="rId91" Type="http://schemas.openxmlformats.org/officeDocument/2006/relationships/image" Target="../media/image108.png"/><Relationship Id="rId96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36" Type="http://schemas.openxmlformats.org/officeDocument/2006/relationships/hyperlink" Target="http://www.arex.or.kr/jsp/main.jsp" TargetMode="External"/><Relationship Id="rId49" Type="http://schemas.openxmlformats.org/officeDocument/2006/relationships/image" Target="../media/image72.png"/><Relationship Id="rId57" Type="http://schemas.openxmlformats.org/officeDocument/2006/relationships/image" Target="../media/image80.png"/><Relationship Id="rId10" Type="http://schemas.openxmlformats.org/officeDocument/2006/relationships/hyperlink" Target="http://www.skku.edu/new_home/index.jsp" TargetMode="External"/><Relationship Id="rId31" Type="http://schemas.openxmlformats.org/officeDocument/2006/relationships/image" Target="../media/image55.png"/><Relationship Id="rId44" Type="http://schemas.openxmlformats.org/officeDocument/2006/relationships/image" Target="../media/image67.png"/><Relationship Id="rId52" Type="http://schemas.openxmlformats.org/officeDocument/2006/relationships/image" Target="../media/image75.jpeg"/><Relationship Id="rId60" Type="http://schemas.openxmlformats.org/officeDocument/2006/relationships/image" Target="../media/image83.jpeg"/><Relationship Id="rId65" Type="http://schemas.openxmlformats.org/officeDocument/2006/relationships/hyperlink" Target="http://www.skplanet.com/" TargetMode="External"/><Relationship Id="rId73" Type="http://schemas.openxmlformats.org/officeDocument/2006/relationships/image" Target="../media/image92.png"/><Relationship Id="rId78" Type="http://schemas.openxmlformats.org/officeDocument/2006/relationships/image" Target="../media/image96.png"/><Relationship Id="rId81" Type="http://schemas.openxmlformats.org/officeDocument/2006/relationships/image" Target="../media/image99.png"/><Relationship Id="rId86" Type="http://schemas.openxmlformats.org/officeDocument/2006/relationships/image" Target="../media/image103.png"/><Relationship Id="rId94" Type="http://schemas.openxmlformats.org/officeDocument/2006/relationships/image" Target="../media/image111.png"/><Relationship Id="rId99" Type="http://schemas.openxmlformats.org/officeDocument/2006/relationships/image" Target="../media/image116.png"/><Relationship Id="rId101" Type="http://schemas.openxmlformats.org/officeDocument/2006/relationships/image" Target="../media/image118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9" Type="http://schemas.openxmlformats.org/officeDocument/2006/relationships/image" Target="../media/image62.png"/><Relationship Id="rId34" Type="http://schemas.openxmlformats.org/officeDocument/2006/relationships/image" Target="../media/image58.png"/><Relationship Id="rId50" Type="http://schemas.openxmlformats.org/officeDocument/2006/relationships/image" Target="../media/image73.jpeg"/><Relationship Id="rId55" Type="http://schemas.openxmlformats.org/officeDocument/2006/relationships/image" Target="../media/image78.png"/><Relationship Id="rId76" Type="http://schemas.microsoft.com/office/2007/relationships/hdphoto" Target="../media/hdphoto3.wdp"/><Relationship Id="rId97" Type="http://schemas.openxmlformats.org/officeDocument/2006/relationships/image" Target="../media/image114.png"/><Relationship Id="rId104" Type="http://schemas.openxmlformats.org/officeDocument/2006/relationships/image" Target="../media/image121.png"/><Relationship Id="rId7" Type="http://schemas.openxmlformats.org/officeDocument/2006/relationships/image" Target="../media/image34.png"/><Relationship Id="rId71" Type="http://schemas.openxmlformats.org/officeDocument/2006/relationships/image" Target="../media/image90.jpeg"/><Relationship Id="rId92" Type="http://schemas.openxmlformats.org/officeDocument/2006/relationships/image" Target="../media/image109.jpe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54.png"/><Relationship Id="rId24" Type="http://schemas.openxmlformats.org/officeDocument/2006/relationships/image" Target="../media/image49.png"/><Relationship Id="rId40" Type="http://schemas.openxmlformats.org/officeDocument/2006/relationships/image" Target="../media/image63.png"/><Relationship Id="rId45" Type="http://schemas.openxmlformats.org/officeDocument/2006/relationships/image" Target="../media/image68.png"/><Relationship Id="rId66" Type="http://schemas.openxmlformats.org/officeDocument/2006/relationships/image" Target="../media/image87.png"/><Relationship Id="rId87" Type="http://schemas.openxmlformats.org/officeDocument/2006/relationships/image" Target="../media/image104.png"/><Relationship Id="rId61" Type="http://schemas.openxmlformats.org/officeDocument/2006/relationships/image" Target="../media/image84.png"/><Relationship Id="rId82" Type="http://schemas.openxmlformats.org/officeDocument/2006/relationships/image" Target="../media/image100.png"/><Relationship Id="rId19" Type="http://schemas.openxmlformats.org/officeDocument/2006/relationships/image" Target="../media/image44.png"/><Relationship Id="rId14" Type="http://schemas.openxmlformats.org/officeDocument/2006/relationships/image" Target="../media/image39.png"/><Relationship Id="rId30" Type="http://schemas.microsoft.com/office/2007/relationships/hdphoto" Target="../media/hdphoto1.wdp"/><Relationship Id="rId35" Type="http://schemas.openxmlformats.org/officeDocument/2006/relationships/image" Target="../media/image59.png"/><Relationship Id="rId56" Type="http://schemas.openxmlformats.org/officeDocument/2006/relationships/image" Target="../media/image79.png"/><Relationship Id="rId77" Type="http://schemas.openxmlformats.org/officeDocument/2006/relationships/image" Target="../media/image95.png"/><Relationship Id="rId100" Type="http://schemas.openxmlformats.org/officeDocument/2006/relationships/image" Target="../media/image117.png"/><Relationship Id="rId105" Type="http://schemas.openxmlformats.org/officeDocument/2006/relationships/image" Target="../media/image122.png"/><Relationship Id="rId8" Type="http://schemas.openxmlformats.org/officeDocument/2006/relationships/hyperlink" Target="http://www.hufs.ac.kr/" TargetMode="External"/><Relationship Id="rId51" Type="http://schemas.openxmlformats.org/officeDocument/2006/relationships/image" Target="../media/image74.jpeg"/><Relationship Id="rId72" Type="http://schemas.openxmlformats.org/officeDocument/2006/relationships/image" Target="../media/image91.png"/><Relationship Id="rId93" Type="http://schemas.openxmlformats.org/officeDocument/2006/relationships/image" Target="../media/image110.jpeg"/><Relationship Id="rId98" Type="http://schemas.openxmlformats.org/officeDocument/2006/relationships/image" Target="../media/image115.png"/><Relationship Id="rId3" Type="http://schemas.openxmlformats.org/officeDocument/2006/relationships/image" Target="../media/image30.png"/><Relationship Id="rId25" Type="http://schemas.openxmlformats.org/officeDocument/2006/relationships/image" Target="../media/image50.jpeg"/><Relationship Id="rId46" Type="http://schemas.openxmlformats.org/officeDocument/2006/relationships/image" Target="../media/image69.png"/><Relationship Id="rId67" Type="http://schemas.openxmlformats.org/officeDocument/2006/relationships/image" Target="../media/image88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hyperlink" Target="https://www.google.com/intl/ko/chrome/browser/features.html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pshsh0117@birkmankorea.co.kr" TargetMode="Externa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4"/>
          <p:cNvSpPr>
            <a:spLocks noChangeArrowheads="1"/>
          </p:cNvSpPr>
          <p:nvPr/>
        </p:nvSpPr>
        <p:spPr bwMode="auto">
          <a:xfrm>
            <a:off x="0" y="0"/>
            <a:ext cx="265113" cy="2376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직사각형 7"/>
          <p:cNvSpPr/>
          <p:nvPr/>
        </p:nvSpPr>
        <p:spPr bwMode="auto">
          <a:xfrm>
            <a:off x="0" y="0"/>
            <a:ext cx="9144000" cy="3238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 kern="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10187" y="161925"/>
            <a:ext cx="1979407" cy="430213"/>
          </a:xfrm>
          <a:prstGeom prst="rect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latinLnBrk="0">
              <a:defRPr/>
            </a:pPr>
            <a:endParaRPr lang="ko-KR" altLang="en-US" sz="1662" kern="0" dirty="0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4024" y="190953"/>
            <a:ext cx="1821716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0">
              <a:defRPr/>
            </a:pPr>
            <a:r>
              <a:rPr lang="en-US" altLang="ko-KR" sz="1662" kern="0" spc="-13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The </a:t>
            </a:r>
            <a:r>
              <a:rPr lang="en-US" altLang="ko-KR" sz="1662" kern="0" spc="-130" dirty="0" err="1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Birkman</a:t>
            </a:r>
            <a:r>
              <a:rPr lang="en-US" altLang="ko-KR" sz="1662" kern="0" spc="-13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Method</a:t>
            </a:r>
            <a:endParaRPr lang="ko-KR" altLang="en-US" sz="1662" kern="0" spc="-130" dirty="0">
              <a:solidFill>
                <a:prstClr val="white"/>
              </a:solidFill>
              <a:latin typeface="Cambria Math" panose="02040503050406030204" pitchFamily="18" charset="0"/>
              <a:ea typeface="나눔스퀘어 Bold" panose="020B0600000101010101" pitchFamily="50" charset="-127"/>
              <a:cs typeface="Arial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2770414" y="1921329"/>
            <a:ext cx="5815013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377" tIns="26377" rIns="26377" bIns="2637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Lucida Grande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9pPr>
          </a:lstStyle>
          <a:p>
            <a:pPr algn="r" eaLnBrk="1" latinLnBrk="0" hangingPunct="1">
              <a:lnSpc>
                <a:spcPts val="5000"/>
              </a:lnSpc>
              <a:defRPr/>
            </a:pPr>
            <a:r>
              <a:rPr lang="ko-KR" altLang="en-US" sz="3600" kern="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sym typeface="Apple Chancery" charset="0"/>
              </a:rPr>
              <a:t>버크만진단</a:t>
            </a:r>
            <a:r>
              <a:rPr lang="ko-KR" altLang="en-US" sz="3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sym typeface="Apple Chancery" charset="0"/>
              </a:rPr>
              <a:t> 오리엔테이션 </a:t>
            </a:r>
            <a:endParaRPr lang="en-US" altLang="ko-KR" sz="3600" kern="0" dirty="0">
              <a:solidFill>
                <a:prstClr val="black">
                  <a:lumMod val="50000"/>
                  <a:lumOff val="50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sym typeface="Apple Chancery" charset="0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20769" y="2376000"/>
            <a:ext cx="257175" cy="4464000"/>
          </a:xfrm>
          <a:prstGeom prst="rect">
            <a:avLst/>
          </a:prstGeom>
          <a:solidFill>
            <a:srgbClr val="EEECE1">
              <a:lumMod val="60000"/>
              <a:lumOff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 kern="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" name="Picture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461" y="6136595"/>
            <a:ext cx="19192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54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9CD5FA-4ABD-4ED8-871B-5822D18932AA}"/>
              </a:ext>
            </a:extLst>
          </p:cNvPr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진단이란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F7B01CC-0CFA-43DD-94C4-C6DB3DC448AF}"/>
              </a:ext>
            </a:extLst>
          </p:cNvPr>
          <p:cNvSpPr/>
          <p:nvPr/>
        </p:nvSpPr>
        <p:spPr>
          <a:xfrm>
            <a:off x="236295" y="5131315"/>
            <a:ext cx="8656185" cy="12241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8EFA33A3-D404-488A-8F06-895BB4CD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72" y="1867016"/>
            <a:ext cx="6502846" cy="306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3CFA3E-8239-4C39-9D46-542F306DC41D}"/>
              </a:ext>
            </a:extLst>
          </p:cNvPr>
          <p:cNvSpPr txBox="1"/>
          <p:nvPr/>
        </p:nvSpPr>
        <p:spPr>
          <a:xfrm>
            <a:off x="323526" y="5149203"/>
            <a:ext cx="482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</a:t>
            </a:r>
            <a:endParaRPr lang="ko-KR" altLang="en-US" sz="24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다이아몬드 31">
            <a:extLst>
              <a:ext uri="{FF2B5EF4-FFF2-40B4-BE49-F238E27FC236}">
                <a16:creationId xmlns:a16="http://schemas.microsoft.com/office/drawing/2014/main" id="{D050F6DB-2AE6-4AFF-8CB0-46A6EB04F4D8}"/>
              </a:ext>
            </a:extLst>
          </p:cNvPr>
          <p:cNvSpPr/>
          <p:nvPr/>
        </p:nvSpPr>
        <p:spPr>
          <a:xfrm>
            <a:off x="461638" y="5821844"/>
            <a:ext cx="288000" cy="288032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AF4B0E8-1FFA-460F-921C-4747FD333DA1}"/>
              </a:ext>
            </a:extLst>
          </p:cNvPr>
          <p:cNvSpPr/>
          <p:nvPr/>
        </p:nvSpPr>
        <p:spPr>
          <a:xfrm>
            <a:off x="4753518" y="5364045"/>
            <a:ext cx="288000" cy="28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63D1595-FB95-4D4B-AB82-81DBBF40C2A8}"/>
              </a:ext>
            </a:extLst>
          </p:cNvPr>
          <p:cNvSpPr/>
          <p:nvPr/>
        </p:nvSpPr>
        <p:spPr>
          <a:xfrm>
            <a:off x="4792501" y="5397450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046CA9-2C9D-4E5E-827A-E189ACEFA27E}"/>
              </a:ext>
            </a:extLst>
          </p:cNvPr>
          <p:cNvSpPr txBox="1"/>
          <p:nvPr/>
        </p:nvSpPr>
        <p:spPr>
          <a:xfrm>
            <a:off x="819971" y="5341847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해당컬러의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일을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선호하고 좋아함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F64A38-71BB-4E39-8CBA-5978E636D858}"/>
              </a:ext>
            </a:extLst>
          </p:cNvPr>
          <p:cNvSpPr txBox="1"/>
          <p:nvPr/>
        </p:nvSpPr>
        <p:spPr>
          <a:xfrm>
            <a:off x="805550" y="5829377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해당컬러의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특성을 평소 행동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강점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으로 드러냄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8E7168-F850-499A-AB22-3447DCA1F1E0}"/>
              </a:ext>
            </a:extLst>
          </p:cNvPr>
          <p:cNvSpPr txBox="1"/>
          <p:nvPr/>
        </p:nvSpPr>
        <p:spPr>
          <a:xfrm>
            <a:off x="5159607" y="5464006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해당컬러의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부정적인 스트레스 행동으로 드러냄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DD4475-0C5E-4F0B-8FFC-01B7191243A1}"/>
              </a:ext>
            </a:extLst>
          </p:cNvPr>
          <p:cNvSpPr txBox="1"/>
          <p:nvPr/>
        </p:nvSpPr>
        <p:spPr>
          <a:xfrm>
            <a:off x="5159607" y="5268487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해당컬러의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환경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태도를 기대함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원함</a:t>
            </a: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2FB6ABC8-3EAD-4CA9-9C0E-8F09CCD762BE}"/>
              </a:ext>
            </a:extLst>
          </p:cNvPr>
          <p:cNvCxnSpPr/>
          <p:nvPr/>
        </p:nvCxnSpPr>
        <p:spPr>
          <a:xfrm>
            <a:off x="4804563" y="5964126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F05F62E5-88F9-4E1C-8953-2250214F6DE7}"/>
              </a:ext>
            </a:extLst>
          </p:cNvPr>
          <p:cNvCxnSpPr/>
          <p:nvPr/>
        </p:nvCxnSpPr>
        <p:spPr>
          <a:xfrm>
            <a:off x="4804563" y="6008887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729C60C-1A2F-4EC3-AA1F-0F9420453D97}"/>
              </a:ext>
            </a:extLst>
          </p:cNvPr>
          <p:cNvCxnSpPr/>
          <p:nvPr/>
        </p:nvCxnSpPr>
        <p:spPr>
          <a:xfrm>
            <a:off x="4768563" y="6062274"/>
            <a:ext cx="25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B9C62335-1BC3-40CB-A831-ABFA0659A581}"/>
              </a:ext>
            </a:extLst>
          </p:cNvPr>
          <p:cNvCxnSpPr/>
          <p:nvPr/>
        </p:nvCxnSpPr>
        <p:spPr>
          <a:xfrm>
            <a:off x="4714563" y="6115660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FE5D9A4-1B29-47AC-A18E-311C8D9DB091}"/>
              </a:ext>
            </a:extLst>
          </p:cNvPr>
          <p:cNvSpPr txBox="1"/>
          <p:nvPr/>
        </p:nvSpPr>
        <p:spPr>
          <a:xfrm>
            <a:off x="5159607" y="5883508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해당컬러의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문제해결 관점</a:t>
            </a:r>
            <a:r>
              <a: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시각을 가지고 있음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5D75AB9-A932-41FC-BA2A-15C40824B238}"/>
              </a:ext>
            </a:extLst>
          </p:cNvPr>
          <p:cNvSpPr/>
          <p:nvPr/>
        </p:nvSpPr>
        <p:spPr>
          <a:xfrm>
            <a:off x="333375" y="1006423"/>
            <a:ext cx="8591550" cy="86059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진단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Birkman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Method)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 로저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(Roger W.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Birkman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박사에 의해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1951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개발되어 지금까지 전 세계적으로 약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 년간 대인관계 개선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경력 관리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은퇴설계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리더십 개발 등에 활용되고 있는 공인된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검사지입니다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사람의 표면적 행동과 이면적 동기 요소를 이해하는 진단으로 개인의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성격뿐만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아니라 사회적 인식 및 직업적 흥미를 확인할 수 있습니다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특히 여러 진단에서는 잘 측정하지 않는 욕구에 대한 통합된 다차원적 분석을 제공합니다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4EFAC64-5E30-44F8-88FA-2A284792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1797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특장점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5220434" y="5098376"/>
            <a:ext cx="3143225" cy="10585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ko-KR" altLang="ko-KR" sz="3600" dirty="0">
              <a:solidFill>
                <a:srgbClr val="0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888169" y="1754457"/>
            <a:ext cx="3733315" cy="296985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34803" y="1914952"/>
            <a:ext cx="2893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결과 예시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5026621" y="2491466"/>
            <a:ext cx="1189883" cy="1524499"/>
            <a:chOff x="2099188" y="2111368"/>
            <a:chExt cx="3024188" cy="3099231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3" t="60046" r="74274" b="5125"/>
            <a:stretch>
              <a:fillRect/>
            </a:stretch>
          </p:blipFill>
          <p:spPr bwMode="auto">
            <a:xfrm>
              <a:off x="2218251" y="2233606"/>
              <a:ext cx="2752725" cy="233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707099" y="4428413"/>
              <a:ext cx="1779750" cy="595449"/>
            </a:xfrm>
            <a:prstGeom prst="rect">
              <a:avLst/>
            </a:prstGeom>
            <a:noFill/>
          </p:spPr>
          <p:txBody>
            <a:bodyPr wrap="none" lIns="130046" tIns="65023" rIns="130046" bIns="65023">
              <a:spAutoFit/>
            </a:bodyPr>
            <a:lstStyle/>
            <a:p>
              <a:pPr algn="ctr">
                <a:defRPr/>
              </a:pPr>
              <a:r>
                <a:rPr lang="ko-KR" altLang="en-US" sz="105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Helvetica Light" charset="0"/>
                </a:rPr>
                <a:t>홍 길 동</a:t>
              </a:r>
              <a:endParaRPr lang="en-US" altLang="ko-KR" sz="105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Helvetica Light" charset="0"/>
              </a:endParaRPr>
            </a:p>
          </p:txBody>
        </p:sp>
        <p:sp>
          <p:nvSpPr>
            <p:cNvPr id="30" name="모서리가 둥근 직사각형 41"/>
            <p:cNvSpPr>
              <a:spLocks noChangeArrowheads="1"/>
            </p:cNvSpPr>
            <p:nvPr/>
          </p:nvSpPr>
          <p:spPr bwMode="auto">
            <a:xfrm>
              <a:off x="2099188" y="2111368"/>
              <a:ext cx="3024188" cy="3099231"/>
            </a:xfrm>
            <a:prstGeom prst="roundRect">
              <a:avLst>
                <a:gd name="adj" fmla="val 3872"/>
              </a:avLst>
            </a:prstGeom>
            <a:noFill/>
            <a:ln w="3175" algn="ctr">
              <a:solidFill>
                <a:schemeClr val="bg1">
                  <a:lumMod val="85000"/>
                </a:schemeClr>
              </a:solidFill>
              <a:miter lim="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  <a:ea typeface="굴림" pitchFamily="50" charset="-127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185537" y="4040932"/>
            <a:ext cx="952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네임택</a:t>
            </a:r>
            <a:endParaRPr lang="ko-KR" altLang="en-US" sz="1050" b="1" dirty="0">
              <a:solidFill>
                <a:prstClr val="black">
                  <a:lumMod val="65000"/>
                  <a:lumOff val="35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Rectangle 14"/>
          <p:cNvSpPr>
            <a:spLocks/>
          </p:cNvSpPr>
          <p:nvPr/>
        </p:nvSpPr>
        <p:spPr bwMode="auto">
          <a:xfrm>
            <a:off x="6336543" y="2283890"/>
            <a:ext cx="2190153" cy="182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228600" indent="-228600" eaLnBrk="1" hangingPunct="1">
              <a:lnSpc>
                <a:spcPct val="130000"/>
              </a:lnSpc>
              <a:buFontTx/>
              <a:buAutoNum type="arabicParenR"/>
            </a:pPr>
            <a:r>
              <a:rPr lang="en-US" altLang="ja-JP" sz="10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Life Style Grid</a:t>
            </a:r>
            <a:r>
              <a:rPr lang="en-US" altLang="ko-KR" sz="9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생활양식도해</a:t>
            </a:r>
            <a:r>
              <a:rPr lang="en-US" altLang="ko-KR" sz="9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ja-JP" sz="9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흥미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8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평소행동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욕구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스트레스행동의</a:t>
            </a:r>
            <a:endParaRPr lang="en-US" altLang="ko-KR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특성을 통한 대인관계특성 분석</a:t>
            </a:r>
            <a:endParaRPr lang="en-US" altLang="ko-KR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endParaRPr lang="en-US" altLang="ja-JP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105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2) Organizational Focus</a:t>
            </a:r>
            <a:r>
              <a:rPr lang="en-US" altLang="ko-KR" sz="9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조직지향점</a:t>
            </a:r>
            <a:r>
              <a:rPr lang="en-US" altLang="ko-KR" sz="9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기술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운영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마케팅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기획</a:t>
            </a:r>
            <a:endParaRPr lang="en-US" altLang="ko-KR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관리회계 중 어떠한 업무관점을 자주</a:t>
            </a:r>
            <a:endParaRPr lang="en-US" altLang="ko-KR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sz="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사용하는지 분석</a:t>
            </a:r>
            <a:endParaRPr lang="en-US" altLang="ko-KR" sz="8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826071" y="5098376"/>
            <a:ext cx="3143225" cy="10585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ko-KR" altLang="ko-KR" sz="3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4" name="Rectangle 5"/>
          <p:cNvSpPr>
            <a:spLocks/>
          </p:cNvSpPr>
          <p:nvPr/>
        </p:nvSpPr>
        <p:spPr bwMode="auto">
          <a:xfrm>
            <a:off x="1126889" y="5113007"/>
            <a:ext cx="3001394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130000"/>
              </a:lnSpc>
              <a:buSzPct val="125000"/>
              <a:buFont typeface="Gill Sans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개인의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성향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및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성격진단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MBTI</a:t>
            </a:r>
          </a:p>
          <a:p>
            <a:pPr eaLnBrk="1" hangingPunct="1">
              <a:lnSpc>
                <a:spcPct val="130000"/>
              </a:lnSpc>
              <a:buSzPct val="125000"/>
              <a:buFont typeface="Gill Sans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개인의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행동유형진단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DISC</a:t>
            </a:r>
          </a:p>
          <a:p>
            <a:pPr eaLnBrk="1" hangingPunct="1">
              <a:lnSpc>
                <a:spcPct val="130000"/>
              </a:lnSpc>
              <a:buSzPct val="125000"/>
              <a:buFont typeface="Gill Sans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개인의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ja-JP" altLang="en-US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흥미선호도검사</a:t>
            </a:r>
            <a:r>
              <a:rPr lang="en-US" altLang="ja-JP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STRONG</a:t>
            </a: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48" y="5343448"/>
            <a:ext cx="1528672" cy="27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1847959" y="4899128"/>
            <a:ext cx="1099448" cy="3699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타진단 도구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6209973" y="4877654"/>
            <a:ext cx="1099448" cy="3699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종합적 도구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672267" y="5646526"/>
            <a:ext cx="2330188" cy="309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SzPct val="125000"/>
            </a:pPr>
            <a:r>
              <a:rPr lang="en-US" altLang="ko-KR" sz="12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LIFE &amp; WORK </a:t>
            </a:r>
            <a:r>
              <a:rPr lang="ko-KR" altLang="en-US" sz="12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종합진단도구</a:t>
            </a:r>
            <a:endParaRPr lang="en-US" altLang="ko-KR" sz="12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F6F0F9-D2C5-4CCB-863C-541DF37C1A98}"/>
              </a:ext>
            </a:extLst>
          </p:cNvPr>
          <p:cNvGrpSpPr/>
          <p:nvPr/>
        </p:nvGrpSpPr>
        <p:grpSpPr>
          <a:xfrm>
            <a:off x="597343" y="1751043"/>
            <a:ext cx="4217421" cy="2969852"/>
            <a:chOff x="560679" y="1244849"/>
            <a:chExt cx="4274613" cy="2749104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3388E0D-9EB9-455F-961C-A97EBCDD8AA7}"/>
                </a:ext>
              </a:extLst>
            </p:cNvPr>
            <p:cNvSpPr/>
            <p:nvPr/>
          </p:nvSpPr>
          <p:spPr>
            <a:xfrm>
              <a:off x="560679" y="1244849"/>
              <a:ext cx="4274612" cy="274910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스퀘어" panose="020B0600000101010101" pitchFamily="50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461B3CBC-269F-4E64-8406-05D6F13BC413}"/>
                </a:ext>
              </a:extLst>
            </p:cNvPr>
            <p:cNvSpPr/>
            <p:nvPr/>
          </p:nvSpPr>
          <p:spPr>
            <a:xfrm>
              <a:off x="565418" y="1244849"/>
              <a:ext cx="4269874" cy="36996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개인에 대한 다면적 성향 진단</a:t>
              </a:r>
            </a:p>
          </p:txBody>
        </p: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993F425B-5656-4411-A2DE-D5472431B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9995" y="1759391"/>
              <a:ext cx="735192" cy="1951290"/>
            </a:xfrm>
            <a:prstGeom prst="rect">
              <a:avLst/>
            </a:prstGeom>
          </p:spPr>
        </p:pic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9D65B155-1938-44E6-BFA5-4C7812B74AAA}"/>
                </a:ext>
              </a:extLst>
            </p:cNvPr>
            <p:cNvCxnSpPr/>
            <p:nvPr/>
          </p:nvCxnSpPr>
          <p:spPr>
            <a:xfrm flipH="1" flipV="1">
              <a:off x="2263503" y="1873476"/>
              <a:ext cx="357897" cy="13765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7D163232-D782-4AB0-A2CE-EC5316264186}"/>
                </a:ext>
              </a:extLst>
            </p:cNvPr>
            <p:cNvCxnSpPr/>
            <p:nvPr/>
          </p:nvCxnSpPr>
          <p:spPr>
            <a:xfrm>
              <a:off x="2001369" y="1873476"/>
              <a:ext cx="262134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BB6116-C8B8-422A-8B5A-3493ED1A443B}"/>
                </a:ext>
              </a:extLst>
            </p:cNvPr>
            <p:cNvSpPr txBox="1"/>
            <p:nvPr/>
          </p:nvSpPr>
          <p:spPr>
            <a:xfrm>
              <a:off x="860633" y="1798679"/>
              <a:ext cx="1051532" cy="313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800" b="1" dirty="0">
                  <a:solidFill>
                    <a:srgbClr val="0066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문제해결방식</a:t>
              </a:r>
              <a:r>
                <a:rPr lang="en-US" altLang="ko-KR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(ORG)</a:t>
              </a:r>
            </a:p>
            <a:p>
              <a:pPr algn="r"/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일할 때의 나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350B346-F4B8-4A18-B59B-519F6D11EB0B}"/>
                </a:ext>
              </a:extLst>
            </p:cNvPr>
            <p:cNvSpPr txBox="1"/>
            <p:nvPr/>
          </p:nvSpPr>
          <p:spPr>
            <a:xfrm>
              <a:off x="3189251" y="1873476"/>
              <a:ext cx="1155516" cy="313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0066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흥미</a:t>
              </a:r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    즐거울 때의 나</a:t>
              </a:r>
              <a:endParaRPr lang="en-US" altLang="ko-KR" sz="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Arial Unicode MS" panose="020B0604020202020204" pitchFamily="50" charset="-127"/>
              </a:endParaRPr>
            </a:p>
            <a:p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삶의 에너지원</a:t>
              </a:r>
              <a:r>
                <a:rPr lang="en-US" altLang="ko-KR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, </a:t>
              </a:r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가치관</a:t>
              </a: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CFD11DBA-61FB-4137-AB1A-5D09FA76C9ED}"/>
                </a:ext>
              </a:extLst>
            </p:cNvPr>
            <p:cNvCxnSpPr/>
            <p:nvPr/>
          </p:nvCxnSpPr>
          <p:spPr>
            <a:xfrm flipV="1">
              <a:off x="2680289" y="1999551"/>
              <a:ext cx="380221" cy="418549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D0AEBA67-0C65-41FA-9A91-07D71C7114DB}"/>
                </a:ext>
              </a:extLst>
            </p:cNvPr>
            <p:cNvCxnSpPr/>
            <p:nvPr/>
          </p:nvCxnSpPr>
          <p:spPr>
            <a:xfrm flipH="1">
              <a:off x="3058199" y="1999551"/>
              <a:ext cx="13105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0387041-5744-493F-83DC-E0C3CBB0553F}"/>
                </a:ext>
              </a:extLst>
            </p:cNvPr>
            <p:cNvSpPr/>
            <p:nvPr/>
          </p:nvSpPr>
          <p:spPr>
            <a:xfrm>
              <a:off x="3123725" y="2769199"/>
              <a:ext cx="1443096" cy="3133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>
                  <a:solidFill>
                    <a:srgbClr val="0066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평소행동</a:t>
              </a:r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 ◇ 사람들이 보는 나</a:t>
              </a:r>
              <a:endParaRPr lang="en-US" altLang="ko-KR" sz="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Arial Unicode MS" panose="020B0604020202020204" pitchFamily="50" charset="-127"/>
              </a:endParaRPr>
            </a:p>
            <a:p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가장 긍정적인 행동과 태도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E69E0F-0178-461E-BFE0-68F31ECE7BE2}"/>
                </a:ext>
              </a:extLst>
            </p:cNvPr>
            <p:cNvCxnSpPr/>
            <p:nvPr/>
          </p:nvCxnSpPr>
          <p:spPr>
            <a:xfrm>
              <a:off x="2904612" y="2611101"/>
              <a:ext cx="244162" cy="287953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0737E7-1CD9-4F00-B681-89BEE209D610}"/>
                </a:ext>
              </a:extLst>
            </p:cNvPr>
            <p:cNvSpPr/>
            <p:nvPr/>
          </p:nvSpPr>
          <p:spPr>
            <a:xfrm>
              <a:off x="3411972" y="1826864"/>
              <a:ext cx="297652" cy="3418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 Unicode MS" panose="020B0604020202020204" pitchFamily="50" charset="-127"/>
                </a:rPr>
                <a:t>*</a:t>
              </a:r>
              <a:endParaRPr lang="ko-KR" altLang="en-US" dirty="0">
                <a:ea typeface="나눔스퀘어" panose="020B0600000101010101" pitchFamily="50" charset="-127"/>
              </a:endParaRPr>
            </a:p>
          </p:txBody>
        </p: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BF3EB1BD-ED2F-4C28-ABCC-46D9E2014E1C}"/>
                </a:ext>
              </a:extLst>
            </p:cNvPr>
            <p:cNvCxnSpPr/>
            <p:nvPr/>
          </p:nvCxnSpPr>
          <p:spPr>
            <a:xfrm flipH="1">
              <a:off x="1927552" y="2628252"/>
              <a:ext cx="605705" cy="93773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3AA77F9-169E-41D2-8DC0-B04C2D3A27E6}"/>
                </a:ext>
              </a:extLst>
            </p:cNvPr>
            <p:cNvSpPr txBox="1"/>
            <p:nvPr/>
          </p:nvSpPr>
          <p:spPr>
            <a:xfrm>
              <a:off x="883765" y="2529467"/>
              <a:ext cx="993041" cy="427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0066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욕구</a:t>
              </a:r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○ 나의 내면</a:t>
              </a:r>
              <a:endParaRPr lang="en-US" altLang="ko-KR" sz="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Arial Unicode MS" panose="020B0604020202020204" pitchFamily="50" charset="-127"/>
              </a:endParaRPr>
            </a:p>
            <a:p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나의 긍정적 행동과</a:t>
              </a:r>
              <a:endParaRPr lang="en-US" altLang="ko-KR" sz="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Arial Unicode MS" panose="020B0604020202020204" pitchFamily="50" charset="-127"/>
              </a:endParaRPr>
            </a:p>
            <a:p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부정적 행동을 좌우</a:t>
              </a: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1FF12B3-FA81-4C09-8958-AB06105C1E41}"/>
                </a:ext>
              </a:extLst>
            </p:cNvPr>
            <p:cNvSpPr/>
            <p:nvPr/>
          </p:nvSpPr>
          <p:spPr>
            <a:xfrm>
              <a:off x="2454675" y="3553556"/>
              <a:ext cx="1919144" cy="3133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>
                  <a:solidFill>
                    <a:srgbClr val="0066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스트레스행동</a:t>
              </a:r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 □ 스트레스상황에서의 나</a:t>
              </a:r>
              <a:endParaRPr lang="en-US" altLang="ko-KR" sz="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Arial Unicode MS" panose="020B0604020202020204" pitchFamily="50" charset="-127"/>
              </a:endParaRPr>
            </a:p>
            <a:p>
              <a:r>
                <a:rPr lang="ko-KR" altLang="en-US" sz="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rial Unicode MS" panose="020B0604020202020204" pitchFamily="50" charset="-127"/>
                </a:rPr>
                <a:t>욕구가 충족되지 않았을 때의 행동과 태도</a:t>
              </a:r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9792F3DC-CBE7-43FE-A3F0-CAD8E130756E}"/>
                </a:ext>
              </a:extLst>
            </p:cNvPr>
            <p:cNvCxnSpPr/>
            <p:nvPr/>
          </p:nvCxnSpPr>
          <p:spPr>
            <a:xfrm>
              <a:off x="2709827" y="3221818"/>
              <a:ext cx="244162" cy="287953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39AF5DF-47E4-430D-B586-EC91D47AFD34}"/>
              </a:ext>
            </a:extLst>
          </p:cNvPr>
          <p:cNvSpPr txBox="1"/>
          <p:nvPr/>
        </p:nvSpPr>
        <p:spPr>
          <a:xfrm>
            <a:off x="4336147" y="5377249"/>
            <a:ext cx="563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C00000"/>
                </a:solidFill>
                <a:ea typeface="나눔스퀘어" panose="020B0600000101010101" pitchFamily="50" charset="-127"/>
              </a:rPr>
              <a:t>VS</a:t>
            </a:r>
            <a:endParaRPr lang="ko-KR" altLang="en-US" sz="2800" b="1" dirty="0">
              <a:solidFill>
                <a:srgbClr val="C00000"/>
              </a:solidFill>
              <a:ea typeface="나눔스퀘어" panose="020B0600000101010101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A16A52B-4844-4FAB-9B9E-9553C632AD8E}"/>
              </a:ext>
            </a:extLst>
          </p:cNvPr>
          <p:cNvSpPr/>
          <p:nvPr/>
        </p:nvSpPr>
        <p:spPr>
          <a:xfrm>
            <a:off x="333375" y="1006422"/>
            <a:ext cx="8591550" cy="54837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버크만진단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Birkman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Method®)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 네 가지 컬러를 사용하여 개인의 흥미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평소행동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강점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욕구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및 스트레스 행동을 보여줄 뿐만 아니라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조직에서의 대인관계방식과 업무처리방식을 보여주는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Life &amp; Work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종합진단도구입니다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A1A3142B-EA6B-4846-BDFD-D77DA2261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4569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활용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A16A52B-4844-4FAB-9B9E-9553C632AD8E}"/>
              </a:ext>
            </a:extLst>
          </p:cNvPr>
          <p:cNvSpPr/>
          <p:nvPr/>
        </p:nvSpPr>
        <p:spPr>
          <a:xfrm>
            <a:off x="333375" y="1006422"/>
            <a:ext cx="8591550" cy="54837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spc="-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버크만은</a:t>
            </a:r>
            <a:r>
              <a:rPr lang="ko-KR" altLang="en-US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한 번의 진단으로 매우 다양한 진단결과를 제공해드립니다</a:t>
            </a:r>
            <a:r>
              <a:rPr lang="en-US" altLang="ko-KR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조직원 간 성향의 상호작용을 이해함으로써 팀워크와 리더십 향상</a:t>
            </a:r>
            <a:r>
              <a:rPr lang="en-US" altLang="ko-KR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흥미와 업무처리방식 이해를 통해 경력설계</a:t>
            </a:r>
            <a:r>
              <a:rPr lang="en-US" altLang="ko-KR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관계요소별 진단을 통해 갈등해결 및 스트레스관리 등</a:t>
            </a:r>
            <a:r>
              <a:rPr lang="en-US" altLang="ko-KR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전세계 수 많은 기업들이 다양한 목적으로 활용하고 있습니다</a:t>
            </a:r>
            <a:r>
              <a:rPr lang="en-US" altLang="ko-KR" sz="10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6DA1590-F05E-4499-B941-A59E1E8F9130}"/>
              </a:ext>
            </a:extLst>
          </p:cNvPr>
          <p:cNvSpPr txBox="1"/>
          <p:nvPr/>
        </p:nvSpPr>
        <p:spPr>
          <a:xfrm>
            <a:off x="940760" y="4314361"/>
            <a:ext cx="1052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생활양식도해</a:t>
            </a:r>
            <a:endParaRPr lang="ko-KR" alt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886A9C49-0CB9-4C15-9D95-C279753E7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12" y="4573536"/>
            <a:ext cx="1507394" cy="501377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289A9C5C-0080-4DA4-B839-39E9822C6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716" y="4539663"/>
            <a:ext cx="1526805" cy="643232"/>
          </a:xfrm>
          <a:prstGeom prst="rect">
            <a:avLst/>
          </a:prstGeom>
        </p:spPr>
      </p:pic>
      <p:grpSp>
        <p:nvGrpSpPr>
          <p:cNvPr id="78" name="그룹 77">
            <a:extLst>
              <a:ext uri="{FF2B5EF4-FFF2-40B4-BE49-F238E27FC236}">
                <a16:creationId xmlns:a16="http://schemas.microsoft.com/office/drawing/2014/main" id="{493B44D8-DA9F-4B42-AAF1-F6153A75542B}"/>
              </a:ext>
            </a:extLst>
          </p:cNvPr>
          <p:cNvGrpSpPr/>
          <p:nvPr/>
        </p:nvGrpSpPr>
        <p:grpSpPr>
          <a:xfrm>
            <a:off x="4451297" y="4555204"/>
            <a:ext cx="1676841" cy="1016056"/>
            <a:chOff x="4492575" y="4208573"/>
            <a:chExt cx="2343926" cy="1860247"/>
          </a:xfrm>
        </p:grpSpPr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99CF5BBB-444B-4FB8-B8A3-0566490AD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1501" y="4208573"/>
              <a:ext cx="1905000" cy="1847850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87324416-4EEF-4332-873C-DE8F7B116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575" y="4220970"/>
              <a:ext cx="485775" cy="1847850"/>
            </a:xfrm>
            <a:prstGeom prst="rect">
              <a:avLst/>
            </a:prstGeom>
          </p:spPr>
        </p:pic>
      </p:grpSp>
      <p:pic>
        <p:nvPicPr>
          <p:cNvPr id="81" name="그림 80">
            <a:extLst>
              <a:ext uri="{FF2B5EF4-FFF2-40B4-BE49-F238E27FC236}">
                <a16:creationId xmlns:a16="http://schemas.microsoft.com/office/drawing/2014/main" id="{B09FC69E-6F4A-4422-817A-1A3DF74E97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2346" y="4514869"/>
            <a:ext cx="2295008" cy="100796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0F6A9DEC-1FE3-4EB3-B03A-F8038B7D9DE4}"/>
              </a:ext>
            </a:extLst>
          </p:cNvPr>
          <p:cNvSpPr txBox="1"/>
          <p:nvPr/>
        </p:nvSpPr>
        <p:spPr>
          <a:xfrm>
            <a:off x="4825590" y="4307545"/>
            <a:ext cx="1052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흥미분야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D7BA5A5-ED2C-45E0-8D79-B77718C3D71B}"/>
              </a:ext>
            </a:extLst>
          </p:cNvPr>
          <p:cNvSpPr txBox="1"/>
          <p:nvPr/>
        </p:nvSpPr>
        <p:spPr>
          <a:xfrm>
            <a:off x="2836719" y="4314361"/>
            <a:ext cx="1052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조직지향점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31C97AC-E882-4B39-996C-D132B4285E0D}"/>
              </a:ext>
            </a:extLst>
          </p:cNvPr>
          <p:cNvSpPr txBox="1"/>
          <p:nvPr/>
        </p:nvSpPr>
        <p:spPr>
          <a:xfrm>
            <a:off x="6953707" y="4303396"/>
            <a:ext cx="1052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관계요소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C6DD33F-4201-4BCC-83E5-2AED64A67194}"/>
              </a:ext>
            </a:extLst>
          </p:cNvPr>
          <p:cNvSpPr/>
          <p:nvPr/>
        </p:nvSpPr>
        <p:spPr>
          <a:xfrm>
            <a:off x="4369101" y="4216003"/>
            <a:ext cx="1850672" cy="2253089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DF6CBBB-0521-476C-99DD-E538B82C5991}"/>
              </a:ext>
            </a:extLst>
          </p:cNvPr>
          <p:cNvSpPr/>
          <p:nvPr/>
        </p:nvSpPr>
        <p:spPr>
          <a:xfrm>
            <a:off x="6280917" y="4214782"/>
            <a:ext cx="2392820" cy="2253089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ea typeface="나눔스퀘어" panose="020B0600000101010101" pitchFamily="50" charset="-127"/>
              </a:rPr>
              <a:t>0.</a:t>
            </a:r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C701FA0-4A94-4BD5-A902-DFE1F46CA852}"/>
              </a:ext>
            </a:extLst>
          </p:cNvPr>
          <p:cNvSpPr txBox="1"/>
          <p:nvPr/>
        </p:nvSpPr>
        <p:spPr>
          <a:xfrm>
            <a:off x="907048" y="2114368"/>
            <a:ext cx="2400016" cy="1591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채용 및 직무 배치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진로 및 커리어 컨설팅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신입사원 조직적응 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커뮤니케이션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팀워크 향상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경력개발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리더십 코칭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갈등 코칭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강점 파악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및 자신감 향상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CA4CBF62-29D5-4B3F-B384-2C7C48BE3465}"/>
              </a:ext>
            </a:extLst>
          </p:cNvPr>
          <p:cNvSpPr/>
          <p:nvPr/>
        </p:nvSpPr>
        <p:spPr>
          <a:xfrm>
            <a:off x="526295" y="1740639"/>
            <a:ext cx="3481192" cy="310508"/>
          </a:xfrm>
          <a:prstGeom prst="roundRect">
            <a:avLst>
              <a:gd name="adj" fmla="val 27528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ea typeface="나눔고딕" panose="020D0604000000000000"/>
              </a:rPr>
              <a:t>버크만</a:t>
            </a:r>
            <a:r>
              <a:rPr lang="ko-KR" altLang="en-US" sz="1200" b="1" dirty="0">
                <a:ea typeface="나눔고딕" panose="020D0604000000000000"/>
              </a:rPr>
              <a:t> 진단의 활용범위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7EC154-8816-437C-B7AC-1EB36BB091A1}"/>
              </a:ext>
            </a:extLst>
          </p:cNvPr>
          <p:cNvSpPr txBox="1"/>
          <p:nvPr/>
        </p:nvSpPr>
        <p:spPr>
          <a:xfrm>
            <a:off x="526295" y="5571261"/>
            <a:ext cx="1808687" cy="625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>
                <a:ea typeface="나눔고딕" panose="020D0604000000000000"/>
              </a:rPr>
              <a:t>개인의 흥미</a:t>
            </a:r>
            <a:r>
              <a:rPr lang="en-US" altLang="ko-KR" sz="1000" dirty="0">
                <a:ea typeface="나눔고딕" panose="020D0604000000000000"/>
              </a:rPr>
              <a:t>, </a:t>
            </a:r>
            <a:r>
              <a:rPr lang="ko-KR" altLang="en-US" sz="1000" dirty="0">
                <a:ea typeface="나눔고딕" panose="020D0604000000000000"/>
              </a:rPr>
              <a:t>평소행동</a:t>
            </a:r>
            <a:r>
              <a:rPr lang="en-US" altLang="ko-KR" sz="1000" dirty="0">
                <a:ea typeface="나눔고딕" panose="020D0604000000000000"/>
              </a:rPr>
              <a:t>(</a:t>
            </a:r>
            <a:r>
              <a:rPr lang="ko-KR" altLang="en-US" sz="1000" dirty="0">
                <a:ea typeface="나눔고딕" panose="020D0604000000000000"/>
              </a:rPr>
              <a:t>강점</a:t>
            </a:r>
            <a:r>
              <a:rPr lang="en-US" altLang="ko-KR" sz="1000" dirty="0">
                <a:ea typeface="나눔고딕" panose="020D0604000000000000"/>
              </a:rPr>
              <a:t>),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욕구 및 스트레스행동에 대한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이해를 도움</a:t>
            </a:r>
            <a:endParaRPr lang="en-US" altLang="ko-KR" sz="1000" dirty="0">
              <a:ea typeface="나눔고딕" panose="020D060400000000000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2D67A6A-CABA-4A7F-B676-BA033574F52C}"/>
              </a:ext>
            </a:extLst>
          </p:cNvPr>
          <p:cNvSpPr txBox="1"/>
          <p:nvPr/>
        </p:nvSpPr>
        <p:spPr>
          <a:xfrm>
            <a:off x="2494857" y="5568370"/>
            <a:ext cx="1795759" cy="625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>
                <a:ea typeface="나눔고딕" panose="020D0604000000000000"/>
              </a:rPr>
              <a:t>개인에게 적합한 근무환경과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개인의 업무처리방식에 대한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이해를 도움</a:t>
            </a:r>
            <a:endParaRPr lang="en-US" altLang="ko-KR" sz="1000" dirty="0">
              <a:ea typeface="나눔고딕" panose="020D060400000000000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2CCEAD7-2D36-4F89-80E7-500E938A089E}"/>
              </a:ext>
            </a:extLst>
          </p:cNvPr>
          <p:cNvSpPr txBox="1"/>
          <p:nvPr/>
        </p:nvSpPr>
        <p:spPr>
          <a:xfrm>
            <a:off x="4364323" y="5574030"/>
            <a:ext cx="1824848" cy="809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>
                <a:ea typeface="나눔고딕" panose="020D0604000000000000"/>
              </a:rPr>
              <a:t>개인이 좋아하는 일의 유형</a:t>
            </a:r>
            <a:r>
              <a:rPr lang="en-US" altLang="ko-KR" sz="1000" dirty="0">
                <a:ea typeface="나눔고딕" panose="020D0604000000000000"/>
              </a:rPr>
              <a:t>, 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성취감을 주는 활동 또는 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관심사에 대한 정보를 통해 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역할조정 및 동기부여에 활용</a:t>
            </a:r>
            <a:endParaRPr lang="en-US" altLang="ko-KR" sz="1000" dirty="0">
              <a:ea typeface="나눔고딕" panose="020D060400000000000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B0389056-1C51-44B0-A347-71A7610643AD}"/>
              </a:ext>
            </a:extLst>
          </p:cNvPr>
          <p:cNvSpPr/>
          <p:nvPr/>
        </p:nvSpPr>
        <p:spPr>
          <a:xfrm>
            <a:off x="528128" y="4223035"/>
            <a:ext cx="1850672" cy="2253089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746F4205-DF07-4F02-83B0-DB4B0EA29438}"/>
              </a:ext>
            </a:extLst>
          </p:cNvPr>
          <p:cNvSpPr/>
          <p:nvPr/>
        </p:nvSpPr>
        <p:spPr>
          <a:xfrm>
            <a:off x="2453967" y="4218188"/>
            <a:ext cx="1850672" cy="2253089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B6A71F0-0704-4FE3-947F-196B5A99BC7A}"/>
              </a:ext>
            </a:extLst>
          </p:cNvPr>
          <p:cNvSpPr txBox="1"/>
          <p:nvPr/>
        </p:nvSpPr>
        <p:spPr>
          <a:xfrm>
            <a:off x="6371806" y="5574030"/>
            <a:ext cx="2295008" cy="875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>
                <a:ea typeface="나눔고딕" panose="020D0604000000000000"/>
              </a:rPr>
              <a:t>대인관계요소에서 개인별 특성을</a:t>
            </a:r>
            <a:br>
              <a:rPr lang="en-US" altLang="ko-KR" sz="1000" dirty="0">
                <a:ea typeface="나눔고딕" panose="020D0604000000000000"/>
              </a:rPr>
            </a:br>
            <a:r>
              <a:rPr lang="ko-KR" altLang="en-US" sz="1000" dirty="0">
                <a:ea typeface="나눔고딕" panose="020D0604000000000000"/>
              </a:rPr>
              <a:t>파악하여 개인의 강점 및 업무환경적 욕구 파악</a:t>
            </a:r>
            <a:r>
              <a:rPr lang="en-US" altLang="ko-KR" sz="1000" dirty="0">
                <a:ea typeface="나눔고딕" panose="020D0604000000000000"/>
              </a:rPr>
              <a:t>, </a:t>
            </a:r>
            <a:r>
              <a:rPr lang="ko-KR" altLang="en-US" sz="1000" dirty="0">
                <a:ea typeface="나눔고딕" panose="020D0604000000000000"/>
              </a:rPr>
              <a:t>갈등요인 및 해결방안 도출 등에 활용 </a:t>
            </a:r>
            <a:endParaRPr lang="en-US" altLang="ko-KR" sz="1000" dirty="0">
              <a:ea typeface="나눔고딕" panose="020D0604000000000000"/>
            </a:endParaRP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64A18F9C-1242-4D63-8C99-540A7E26524F}"/>
              </a:ext>
            </a:extLst>
          </p:cNvPr>
          <p:cNvSpPr/>
          <p:nvPr/>
        </p:nvSpPr>
        <p:spPr>
          <a:xfrm>
            <a:off x="538113" y="3918457"/>
            <a:ext cx="8135624" cy="271270"/>
          </a:xfrm>
          <a:prstGeom prst="roundRect">
            <a:avLst>
              <a:gd name="adj" fmla="val 27528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ea typeface="나눔고딕" panose="020D0604000000000000"/>
              </a:rPr>
              <a:t>다양한 진단결과 예시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1B7F2AD-19FC-47DE-8123-B9298B2030A2}"/>
              </a:ext>
            </a:extLst>
          </p:cNvPr>
          <p:cNvSpPr/>
          <p:nvPr/>
        </p:nvSpPr>
        <p:spPr>
          <a:xfrm>
            <a:off x="5434148" y="1737123"/>
            <a:ext cx="2758497" cy="33871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altLang="ko-KR" sz="1500" dirty="0">
                <a:ea typeface="나눔스퀘어" panose="020B0600000101010101" pitchFamily="50" charset="-127"/>
              </a:rPr>
              <a:t>TBM </a:t>
            </a:r>
            <a:r>
              <a:rPr lang="ko-KR" altLang="en-US" sz="1400" b="1" dirty="0">
                <a:ea typeface="나눔스퀘어" panose="020B0600000101010101" pitchFamily="50" charset="-127"/>
              </a:rPr>
              <a:t>조직활성화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150B724A-FA95-4172-B296-B0A9DC8ED974}"/>
              </a:ext>
            </a:extLst>
          </p:cNvPr>
          <p:cNvSpPr/>
          <p:nvPr/>
        </p:nvSpPr>
        <p:spPr>
          <a:xfrm>
            <a:off x="5434148" y="2127032"/>
            <a:ext cx="2758497" cy="33871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269875">
              <a:buFont typeface="Arial" panose="020B0604020202020204" pitchFamily="34" charset="0"/>
              <a:buChar char="•"/>
            </a:pPr>
            <a:r>
              <a:rPr lang="en-US" altLang="ko-KR" sz="1500" dirty="0">
                <a:ea typeface="나눔스퀘어" panose="020B0600000101010101" pitchFamily="50" charset="-127"/>
              </a:rPr>
              <a:t>TBM </a:t>
            </a:r>
            <a:r>
              <a:rPr lang="ko-KR" altLang="en-US" sz="1400" b="1" dirty="0">
                <a:ea typeface="나눔스퀘어" panose="020B0600000101010101" pitchFamily="50" charset="-127"/>
              </a:rPr>
              <a:t>리더십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70E347BF-E130-40B8-8E4D-7D4FBF612D3B}"/>
              </a:ext>
            </a:extLst>
          </p:cNvPr>
          <p:cNvSpPr/>
          <p:nvPr/>
        </p:nvSpPr>
        <p:spPr>
          <a:xfrm>
            <a:off x="5434148" y="2516550"/>
            <a:ext cx="2758497" cy="33871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269875">
              <a:buFont typeface="Arial" panose="020B0604020202020204" pitchFamily="34" charset="0"/>
              <a:buChar char="•"/>
            </a:pPr>
            <a:r>
              <a:rPr lang="en-US" altLang="ko-KR" sz="1500" dirty="0">
                <a:ea typeface="나눔스퀘어" panose="020B0600000101010101" pitchFamily="50" charset="-127"/>
              </a:rPr>
              <a:t>TBM </a:t>
            </a:r>
            <a:r>
              <a:rPr lang="ko-KR" altLang="en-US" sz="1400" b="1" dirty="0">
                <a:ea typeface="나눔스퀘어" panose="020B0600000101010101" pitchFamily="50" charset="-127"/>
              </a:rPr>
              <a:t>코칭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4E207453-D3C9-4DDC-BE37-A99B195E8B5D}"/>
              </a:ext>
            </a:extLst>
          </p:cNvPr>
          <p:cNvSpPr/>
          <p:nvPr/>
        </p:nvSpPr>
        <p:spPr>
          <a:xfrm>
            <a:off x="5434146" y="2900502"/>
            <a:ext cx="2758497" cy="33871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269875">
              <a:buFont typeface="Arial" panose="020B0604020202020204" pitchFamily="34" charset="0"/>
              <a:buChar char="•"/>
            </a:pPr>
            <a:r>
              <a:rPr lang="en-US" altLang="ko-KR" sz="1500" dirty="0">
                <a:ea typeface="나눔스퀘어" panose="020B0600000101010101" pitchFamily="50" charset="-127"/>
              </a:rPr>
              <a:t>TBM </a:t>
            </a:r>
            <a:r>
              <a:rPr lang="ko-KR" altLang="en-US" sz="1400" b="1" dirty="0">
                <a:ea typeface="나눔스퀘어" panose="020B0600000101010101" pitchFamily="50" charset="-127"/>
              </a:rPr>
              <a:t>커리어</a:t>
            </a: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D831406D-2AC5-4DCD-8746-65265D01356C}"/>
              </a:ext>
            </a:extLst>
          </p:cNvPr>
          <p:cNvSpPr/>
          <p:nvPr/>
        </p:nvSpPr>
        <p:spPr>
          <a:xfrm>
            <a:off x="5434146" y="3288039"/>
            <a:ext cx="2758497" cy="371654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269875">
              <a:buFont typeface="Arial" panose="020B0604020202020204" pitchFamily="34" charset="0"/>
              <a:buChar char="•"/>
            </a:pPr>
            <a:r>
              <a:rPr lang="en-US" altLang="ko-KR" sz="1500" dirty="0">
                <a:ea typeface="나눔스퀘어" panose="020B0600000101010101" pitchFamily="50" charset="-127"/>
              </a:rPr>
              <a:t>TBM </a:t>
            </a:r>
            <a:r>
              <a:rPr lang="ko-KR" altLang="en-US" sz="1400" b="1" dirty="0">
                <a:ea typeface="나눔스퀘어" panose="020B0600000101010101" pitchFamily="50" charset="-127"/>
              </a:rPr>
              <a:t>컨설팅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4A4467-917B-4F91-B360-6481F7860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6270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DEE6FDB-0601-48CC-A5BF-E183DD2E57B6}"/>
              </a:ext>
            </a:extLst>
          </p:cNvPr>
          <p:cNvSpPr>
            <a:spLocks/>
          </p:cNvSpPr>
          <p:nvPr/>
        </p:nvSpPr>
        <p:spPr bwMode="auto">
          <a:xfrm>
            <a:off x="875109" y="238869"/>
            <a:ext cx="6158136" cy="49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88892" tIns="50795" rIns="88892" bIns="50795"/>
          <a:lstStyle/>
          <a:p>
            <a:pPr marL="0" marR="0" lvl="0" indent="0" algn="l" defTabSz="914098" rtl="0" eaLnBrk="1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-윤고딕330" charset="0"/>
              <a:sym typeface="Helvetica" charset="0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B2E3A7F-5AD6-4231-A6BF-97D6E58656D4}"/>
              </a:ext>
            </a:extLst>
          </p:cNvPr>
          <p:cNvGrpSpPr/>
          <p:nvPr/>
        </p:nvGrpSpPr>
        <p:grpSpPr>
          <a:xfrm>
            <a:off x="2366896" y="1425700"/>
            <a:ext cx="2181936" cy="1965598"/>
            <a:chOff x="3452330" y="379631"/>
            <a:chExt cx="2181936" cy="1965598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BE33759-7893-4744-A0F5-95FDE23CD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2578" y="382259"/>
              <a:ext cx="2071688" cy="1285875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F275DC-205E-480B-A0A8-BC2EDD2BF919}"/>
                </a:ext>
              </a:extLst>
            </p:cNvPr>
            <p:cNvSpPr txBox="1"/>
            <p:nvPr/>
          </p:nvSpPr>
          <p:spPr>
            <a:xfrm>
              <a:off x="3452330" y="1599319"/>
              <a:ext cx="1826141" cy="7459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차 세계대전시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B-17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조종사로 참전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대인관계에 대한 인식의 개인적 차이가 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조종사의 성과와 학습에 뚜렷한 영향을 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미친다는 것을 알게 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520A396-1A01-4068-A4C9-CF8DDA8EA375}"/>
                </a:ext>
              </a:extLst>
            </p:cNvPr>
            <p:cNvSpPr/>
            <p:nvPr/>
          </p:nvSpPr>
          <p:spPr>
            <a:xfrm>
              <a:off x="3555115" y="379631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6661BF6-E795-4D23-BE16-32512AC47756}"/>
              </a:ext>
            </a:extLst>
          </p:cNvPr>
          <p:cNvGrpSpPr/>
          <p:nvPr/>
        </p:nvGrpSpPr>
        <p:grpSpPr>
          <a:xfrm>
            <a:off x="4684731" y="1422575"/>
            <a:ext cx="2093865" cy="2123409"/>
            <a:chOff x="6515863" y="357205"/>
            <a:chExt cx="2093865" cy="212340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CC42E5-6C34-4EA9-9340-3548733DD445}"/>
                </a:ext>
              </a:extLst>
            </p:cNvPr>
            <p:cNvSpPr txBox="1"/>
            <p:nvPr/>
          </p:nvSpPr>
          <p:spPr>
            <a:xfrm>
              <a:off x="6515863" y="1567992"/>
              <a:ext cx="1800493" cy="9126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 err="1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Birkman</a:t>
              </a:r>
              <a:r>
                <a:rPr kumimoji="0" lang="en-US" altLang="ko-KR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&amp; Associates</a:t>
              </a: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를 시작</a:t>
              </a:r>
              <a:endParaRPr kumimoji="0" lang="en-US" altLang="ko-KR" sz="800" b="0" i="0" u="none" strike="noStrike" kern="1200" cap="none" spc="0" normalizeH="0" baseline="0" noProof="0" dirty="0"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실제 현장 개선을 위한 도구로써</a:t>
              </a:r>
              <a:r>
                <a:rPr kumimoji="0" lang="en-US" altLang="ko-KR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개인의 특성과 사회적 인식을 평가하는 </a:t>
              </a:r>
              <a:endParaRPr kumimoji="0" lang="en-US" altLang="ko-KR" sz="800" b="0" i="0" u="none" strike="noStrike" kern="1200" cap="none" spc="0" normalizeH="0" baseline="0" noProof="0" dirty="0"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사회이해검사</a:t>
              </a:r>
              <a:r>
                <a:rPr kumimoji="0" lang="en-US" altLang="ko-KR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 err="1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진단</a:t>
              </a:r>
              <a:r>
                <a:rPr kumimoji="0" lang="en-US" altLang="ko-KR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kumimoji="0" lang="ko-KR" altLang="en-US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를 개발함</a:t>
              </a:r>
              <a:r>
                <a:rPr kumimoji="0" lang="en-US" altLang="ko-KR" sz="800" b="0" i="0" u="none" strike="noStrike" kern="1200" cap="none" spc="0" normalizeH="0" baseline="0" noProof="0" dirty="0"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800" b="0" i="0" u="none" strike="noStrike" kern="1200" cap="none" spc="0" normalizeH="0" baseline="0" noProof="0" dirty="0"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D8F25690-DA46-4695-95C7-C5B65BE05435}"/>
                </a:ext>
              </a:extLst>
            </p:cNvPr>
            <p:cNvGrpSpPr/>
            <p:nvPr/>
          </p:nvGrpSpPr>
          <p:grpSpPr>
            <a:xfrm>
              <a:off x="6538040" y="357205"/>
              <a:ext cx="2071688" cy="1928209"/>
              <a:chOff x="6538040" y="357205"/>
              <a:chExt cx="2071688" cy="1928209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572750AB-0DDE-482F-BC49-BAEE445A2E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38040" y="360371"/>
                <a:ext cx="2071688" cy="1285875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B1BF9EFF-F513-47E2-849D-1EF46E330D53}"/>
                  </a:ext>
                </a:extLst>
              </p:cNvPr>
              <p:cNvSpPr/>
              <p:nvPr/>
            </p:nvSpPr>
            <p:spPr>
              <a:xfrm>
                <a:off x="6542368" y="357205"/>
                <a:ext cx="2063033" cy="1928209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9F38099-5BB5-4B3C-94EB-BBAF5E505995}"/>
              </a:ext>
            </a:extLst>
          </p:cNvPr>
          <p:cNvGrpSpPr/>
          <p:nvPr/>
        </p:nvGrpSpPr>
        <p:grpSpPr>
          <a:xfrm>
            <a:off x="50473" y="1439930"/>
            <a:ext cx="2160655" cy="1904247"/>
            <a:chOff x="270759" y="396664"/>
            <a:chExt cx="2186149" cy="1928209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03F53D7B-599D-4B80-A097-3F8CDC2F7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009" y="405646"/>
              <a:ext cx="2071688" cy="1285875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3182BB-A24D-4B22-9E27-1FDC80FF4C39}"/>
                </a:ext>
              </a:extLst>
            </p:cNvPr>
            <p:cNvSpPr txBox="1"/>
            <p:nvPr/>
          </p:nvSpPr>
          <p:spPr>
            <a:xfrm>
              <a:off x="270759" y="1649508"/>
              <a:ext cx="2186149" cy="41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로저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endParaRPr lang="en-US" altLang="ko-KR" sz="80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텍사스 작은 마을에서</a:t>
              </a:r>
              <a:r>
                <a:rPr lang="en-US" altLang="ko-KR" sz="800" dirty="0"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태어남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AE3410F-3551-45A7-8557-B1B66937B2AF}"/>
                </a:ext>
              </a:extLst>
            </p:cNvPr>
            <p:cNvSpPr/>
            <p:nvPr/>
          </p:nvSpPr>
          <p:spPr>
            <a:xfrm>
              <a:off x="359797" y="396664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D43B928-9E8F-4431-BA81-DC84986DEEB6}"/>
              </a:ext>
            </a:extLst>
          </p:cNvPr>
          <p:cNvGrpSpPr/>
          <p:nvPr/>
        </p:nvGrpSpPr>
        <p:grpSpPr>
          <a:xfrm>
            <a:off x="6904683" y="1410271"/>
            <a:ext cx="2125435" cy="1971619"/>
            <a:chOff x="9194944" y="350596"/>
            <a:chExt cx="2125435" cy="1971619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02035885-E6F3-4A09-BCFD-921825A83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8691" y="350596"/>
              <a:ext cx="2071688" cy="1285875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797C1F-A2B0-4FBC-AB2B-08EF747CBC74}"/>
                </a:ext>
              </a:extLst>
            </p:cNvPr>
            <p:cNvSpPr txBox="1"/>
            <p:nvPr/>
          </p:nvSpPr>
          <p:spPr>
            <a:xfrm>
              <a:off x="9194944" y="1576305"/>
              <a:ext cx="2029723" cy="7459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IBM 1401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로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개인 정보를 데이터베이스화 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1965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로이 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B.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메퍼드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박사를 만나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예측과 정확성을 새로운 수준으로 개발하고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평가 분야에서 진로 차원을 추가함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8BF2860-2D14-4126-94AD-F6B058E20B2E}"/>
                </a:ext>
              </a:extLst>
            </p:cNvPr>
            <p:cNvSpPr/>
            <p:nvPr/>
          </p:nvSpPr>
          <p:spPr>
            <a:xfrm>
              <a:off x="9244227" y="357514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CFDF8580-242B-4B88-B46A-117194EEC229}"/>
              </a:ext>
            </a:extLst>
          </p:cNvPr>
          <p:cNvGrpSpPr/>
          <p:nvPr/>
        </p:nvGrpSpPr>
        <p:grpSpPr>
          <a:xfrm>
            <a:off x="126112" y="3798219"/>
            <a:ext cx="2082074" cy="1971380"/>
            <a:chOff x="9416093" y="2849097"/>
            <a:chExt cx="2082074" cy="1971380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9F1D1912-B282-4966-85E6-096F83520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7949" y="2852580"/>
              <a:ext cx="2060218" cy="1278756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05AA12-0408-425F-ADEB-2DF6B6A4D163}"/>
                </a:ext>
              </a:extLst>
            </p:cNvPr>
            <p:cNvSpPr txBox="1"/>
            <p:nvPr/>
          </p:nvSpPr>
          <p:spPr>
            <a:xfrm>
              <a:off x="9416093" y="4074567"/>
              <a:ext cx="1903085" cy="7459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IBM 4300 Group1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메인프레임 교체하여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채점의 처리속도를 높이고 양을 늘림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팀 새들러 박사 합류하여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상품개발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연구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리더십에 중요한 기여를 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AF1BB42E-CE91-443A-AEE4-4387643D19D5}"/>
                </a:ext>
              </a:extLst>
            </p:cNvPr>
            <p:cNvSpPr/>
            <p:nvPr/>
          </p:nvSpPr>
          <p:spPr>
            <a:xfrm>
              <a:off x="9431065" y="2849097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D73E23C2-D18F-4B01-BABC-38602B8F0E95}"/>
              </a:ext>
            </a:extLst>
          </p:cNvPr>
          <p:cNvGrpSpPr/>
          <p:nvPr/>
        </p:nvGrpSpPr>
        <p:grpSpPr>
          <a:xfrm>
            <a:off x="2441106" y="3816313"/>
            <a:ext cx="2092550" cy="1928209"/>
            <a:chOff x="6509955" y="2844813"/>
            <a:chExt cx="2092550" cy="1928209"/>
          </a:xfrm>
        </p:grpSpPr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E2962EE8-B6ED-4751-86CE-68AD9E155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30817" y="2850636"/>
              <a:ext cx="2071688" cy="1285875"/>
            </a:xfrm>
            <a:prstGeom prst="rect">
              <a:avLst/>
            </a:prstGeom>
            <a:ln>
              <a:noFill/>
            </a:ln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03BE9BB-E6B7-43ED-A3D3-9F59A4853833}"/>
                </a:ext>
              </a:extLst>
            </p:cNvPr>
            <p:cNvSpPr txBox="1"/>
            <p:nvPr/>
          </p:nvSpPr>
          <p:spPr>
            <a:xfrm>
              <a:off x="6509955" y="4158060"/>
              <a:ext cx="1919115" cy="579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원거리통신 시스템을 통해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컨설턴트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고객에게 즉각적 결과 보고 가능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1994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전세계 확장을 시작함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2C54034-D83C-4A51-8115-3C33E097456A}"/>
                </a:ext>
              </a:extLst>
            </p:cNvPr>
            <p:cNvSpPr/>
            <p:nvPr/>
          </p:nvSpPr>
          <p:spPr>
            <a:xfrm>
              <a:off x="6534584" y="2844813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E8EC3F3-286C-4790-A3E4-A2CB5B8C3BBA}"/>
              </a:ext>
            </a:extLst>
          </p:cNvPr>
          <p:cNvGrpSpPr/>
          <p:nvPr/>
        </p:nvGrpSpPr>
        <p:grpSpPr>
          <a:xfrm>
            <a:off x="4668897" y="3801099"/>
            <a:ext cx="2134218" cy="1928209"/>
            <a:chOff x="3498103" y="2762079"/>
            <a:chExt cx="2134218" cy="1928209"/>
          </a:xfrm>
        </p:grpSpPr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62FF5159-645E-41E8-84E8-2EC240279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60633" y="2767711"/>
              <a:ext cx="2071688" cy="1285875"/>
            </a:xfrm>
            <a:prstGeom prst="rect">
              <a:avLst/>
            </a:prstGeom>
            <a:ln>
              <a:noFill/>
            </a:ln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BF37669-4946-46F6-AB3A-376B48A2D0AD}"/>
                </a:ext>
              </a:extLst>
            </p:cNvPr>
            <p:cNvSpPr txBox="1"/>
            <p:nvPr/>
          </p:nvSpPr>
          <p:spPr>
            <a:xfrm>
              <a:off x="3498103" y="4041437"/>
              <a:ext cx="1986441" cy="579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다이렉트를 웹 기반 시스템으로 이동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2002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큰딸 샤론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핑크를 회장 임명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로저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버크만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박사는 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50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년간 회장 재직함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837E44-B2C2-4A54-B246-857D095D06C5}"/>
                </a:ext>
              </a:extLst>
            </p:cNvPr>
            <p:cNvSpPr/>
            <p:nvPr/>
          </p:nvSpPr>
          <p:spPr>
            <a:xfrm>
              <a:off x="3552305" y="2762079"/>
              <a:ext cx="2063033" cy="192820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51" name="그림 50">
            <a:extLst>
              <a:ext uri="{FF2B5EF4-FFF2-40B4-BE49-F238E27FC236}">
                <a16:creationId xmlns:a16="http://schemas.microsoft.com/office/drawing/2014/main" id="{51CF02A6-2631-4018-88AE-44AEA6E784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9677" y="3800129"/>
            <a:ext cx="2068307" cy="1630872"/>
          </a:xfrm>
          <a:prstGeom prst="rect">
            <a:avLst/>
          </a:prstGeom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8A2B8C88-708B-42FC-85C9-BE14D97F8D53}"/>
              </a:ext>
            </a:extLst>
          </p:cNvPr>
          <p:cNvSpPr/>
          <p:nvPr/>
        </p:nvSpPr>
        <p:spPr>
          <a:xfrm>
            <a:off x="6964361" y="3793364"/>
            <a:ext cx="2063033" cy="192820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BD7C5CE-0665-4678-B0E2-FDDED7261BB3}"/>
              </a:ext>
            </a:extLst>
          </p:cNvPr>
          <p:cNvSpPr/>
          <p:nvPr/>
        </p:nvSpPr>
        <p:spPr>
          <a:xfrm>
            <a:off x="361950" y="5892134"/>
            <a:ext cx="842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098" rtl="0" eaLnBrk="1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버크만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 진단은 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70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년간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전세계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24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개 언어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로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개발되었고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, 70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개국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에서 사용하고 있습니다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.</a:t>
            </a:r>
          </a:p>
          <a:p>
            <a:pPr marL="0" marR="0" lvl="0" indent="0" algn="ctr" defTabSz="914098" rtl="0" eaLnBrk="1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현재도</a:t>
            </a:r>
            <a:r>
              <a:rPr lang="ko-KR" altLang="en-US" sz="1400" b="1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 전 세계의 사용자들의 결과를 반영하여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지속적으로 연구개발을 진행하고 있습니다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-윤고딕310" charset="0"/>
                <a:sym typeface="Helvetica" charset="0"/>
              </a:rPr>
              <a:t>.</a:t>
            </a:r>
            <a:endParaRPr kumimoji="0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-윤고딕310" charset="0"/>
              <a:sym typeface="Helvetica Light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54EDA78-A679-477A-B609-905656BB4EFB}"/>
              </a:ext>
            </a:extLst>
          </p:cNvPr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버크만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 인터내셔널 히스토리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8BC91EFC-3B66-4878-A51A-606E736A371E}"/>
              </a:ext>
            </a:extLst>
          </p:cNvPr>
          <p:cNvSpPr/>
          <p:nvPr/>
        </p:nvSpPr>
        <p:spPr>
          <a:xfrm>
            <a:off x="159920" y="1103620"/>
            <a:ext cx="829521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1919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61E622F7-8A58-4890-8FBE-8ACA23B9A5EB}"/>
              </a:ext>
            </a:extLst>
          </p:cNvPr>
          <p:cNvSpPr/>
          <p:nvPr/>
        </p:nvSpPr>
        <p:spPr>
          <a:xfrm>
            <a:off x="2467706" y="1095974"/>
            <a:ext cx="972932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1940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C9A1B2D6-2BCE-4195-81F3-14B41666402D}"/>
              </a:ext>
            </a:extLst>
          </p:cNvPr>
          <p:cNvSpPr/>
          <p:nvPr/>
        </p:nvSpPr>
        <p:spPr>
          <a:xfrm>
            <a:off x="4730863" y="1086232"/>
            <a:ext cx="972932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1950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115FB99-A741-46BB-AD84-72599C4F79FA}"/>
              </a:ext>
            </a:extLst>
          </p:cNvPr>
          <p:cNvSpPr/>
          <p:nvPr/>
        </p:nvSpPr>
        <p:spPr>
          <a:xfrm>
            <a:off x="6957209" y="1093054"/>
            <a:ext cx="972932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1960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957CA524-6412-4110-AC30-793EB7DDD116}"/>
              </a:ext>
            </a:extLst>
          </p:cNvPr>
          <p:cNvSpPr/>
          <p:nvPr/>
        </p:nvSpPr>
        <p:spPr>
          <a:xfrm>
            <a:off x="168078" y="3472739"/>
            <a:ext cx="972932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1970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FB9261B-4D5D-45C7-A0B7-CE8A9938ED57}"/>
              </a:ext>
            </a:extLst>
          </p:cNvPr>
          <p:cNvSpPr/>
          <p:nvPr/>
        </p:nvSpPr>
        <p:spPr>
          <a:xfrm>
            <a:off x="2469681" y="3483000"/>
            <a:ext cx="1423819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1980-90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EAB6683F-222A-4575-BD46-B868765EEC9A}"/>
              </a:ext>
            </a:extLst>
          </p:cNvPr>
          <p:cNvSpPr/>
          <p:nvPr/>
        </p:nvSpPr>
        <p:spPr>
          <a:xfrm>
            <a:off x="4731427" y="3465467"/>
            <a:ext cx="972932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2000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년대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A6C44457-E19F-42F8-BB8A-5A63B126F559}"/>
              </a:ext>
            </a:extLst>
          </p:cNvPr>
          <p:cNvSpPr/>
          <p:nvPr/>
        </p:nvSpPr>
        <p:spPr>
          <a:xfrm>
            <a:off x="6953771" y="3470186"/>
            <a:ext cx="829521" cy="338553"/>
          </a:xfrm>
          <a:prstGeom prst="roundRect">
            <a:avLst>
              <a:gd name="adj" fmla="val 2752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현재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52D5F8-91A4-4698-8BD2-53BD7960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0682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>
            <a:extLst>
              <a:ext uri="{FF2B5EF4-FFF2-40B4-BE49-F238E27FC236}">
                <a16:creationId xmlns:a16="http://schemas.microsoft.com/office/drawing/2014/main" id="{8416183C-8AF2-419F-9904-73EC8EEE3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6" t="24201" b="37466"/>
          <a:stretch/>
        </p:blipFill>
        <p:spPr bwMode="auto">
          <a:xfrm rot="5400000">
            <a:off x="3068573" y="4798599"/>
            <a:ext cx="318036" cy="134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>
            <a:extLst>
              <a:ext uri="{FF2B5EF4-FFF2-40B4-BE49-F238E27FC236}">
                <a16:creationId xmlns:a16="http://schemas.microsoft.com/office/drawing/2014/main" id="{1D7B42CD-3D62-4178-B258-03724A3C0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5"/>
          <a:stretch/>
        </p:blipFill>
        <p:spPr bwMode="auto">
          <a:xfrm rot="5400000" flipH="1">
            <a:off x="3773416" y="5311133"/>
            <a:ext cx="391992" cy="2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2">
            <a:extLst>
              <a:ext uri="{FF2B5EF4-FFF2-40B4-BE49-F238E27FC236}">
                <a16:creationId xmlns:a16="http://schemas.microsoft.com/office/drawing/2014/main" id="{C9E08D31-C225-4520-81DA-879EA563B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3" t="21574" r="7657" b="37466"/>
          <a:stretch/>
        </p:blipFill>
        <p:spPr bwMode="auto">
          <a:xfrm rot="5400000">
            <a:off x="7730241" y="4745886"/>
            <a:ext cx="279748" cy="137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 descr="shutterstock_183375089.jpg">
            <a:extLst>
              <a:ext uri="{FF2B5EF4-FFF2-40B4-BE49-F238E27FC236}">
                <a16:creationId xmlns:a16="http://schemas.microsoft.com/office/drawing/2014/main" id="{FD6C9EC1-D771-415A-833C-B139E706BE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l="40625" t="1328" r="7812" b="38768"/>
          <a:stretch>
            <a:fillRect/>
          </a:stretch>
        </p:blipFill>
        <p:spPr>
          <a:xfrm rot="186412">
            <a:off x="6847009" y="3771311"/>
            <a:ext cx="2103626" cy="1529909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FF4C4B4D-F735-4CE9-A47B-4899B4BBDD8F}"/>
              </a:ext>
            </a:extLst>
          </p:cNvPr>
          <p:cNvGrpSpPr/>
          <p:nvPr/>
        </p:nvGrpSpPr>
        <p:grpSpPr>
          <a:xfrm>
            <a:off x="640467" y="1539810"/>
            <a:ext cx="7863065" cy="1702371"/>
            <a:chOff x="741384" y="1654621"/>
            <a:chExt cx="7863065" cy="1702371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B789B19-9EB0-4B13-A485-70D759C53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3" y="1654621"/>
              <a:ext cx="7704856" cy="162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4872EE14-5419-4DC6-ABFF-331E87F292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5" t="11542" b="5300"/>
            <a:stretch/>
          </p:blipFill>
          <p:spPr bwMode="auto">
            <a:xfrm>
              <a:off x="8154506" y="1770638"/>
              <a:ext cx="430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FB246D14-5F58-42BA-9F8F-840F8EE1E6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109" y="2096760"/>
              <a:ext cx="385638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D672ACFA-E820-4D07-884F-80CB15682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4169" y="1817368"/>
              <a:ext cx="424309" cy="401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8969F6C8-B901-4072-A801-B1EEEEE38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2286863"/>
              <a:ext cx="376470" cy="365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4C20EEB2-EA28-4347-BA32-0D1B38A7C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184" y="1963057"/>
              <a:ext cx="394743" cy="363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6CA245E5-5E0E-42D5-B37B-D7BF934A2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0797" y="2204864"/>
              <a:ext cx="389184" cy="351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4DA954-4AB3-43D1-8C82-7468EDD12BD7}"/>
                </a:ext>
              </a:extLst>
            </p:cNvPr>
            <p:cNvSpPr txBox="1"/>
            <p:nvPr/>
          </p:nvSpPr>
          <p:spPr>
            <a:xfrm>
              <a:off x="741384" y="2286863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Roger.W.Birkman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박사에 의해 개발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320F37-8AED-46AA-A5D1-061E9DDF3D44}"/>
                </a:ext>
              </a:extLst>
            </p:cNvPr>
            <p:cNvSpPr txBox="1"/>
            <p:nvPr/>
          </p:nvSpPr>
          <p:spPr>
            <a:xfrm>
              <a:off x="2261016" y="2204864"/>
              <a:ext cx="7809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Birkman</a:t>
              </a:r>
              <a:r>
                <a:rPr lang="en-US" altLang="ko-KR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 &amp; </a:t>
              </a:r>
            </a:p>
            <a:p>
              <a:pPr algn="ctr"/>
              <a:r>
                <a:rPr lang="en-US" altLang="ko-KR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Associates</a:t>
              </a:r>
              <a:endParaRPr lang="ko-KR" altLang="en-US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12BDAF-5559-4DF2-915A-B7F7A40EC882}"/>
                </a:ext>
              </a:extLst>
            </p:cNvPr>
            <p:cNvSpPr txBox="1"/>
            <p:nvPr/>
          </p:nvSpPr>
          <p:spPr>
            <a:xfrm>
              <a:off x="3358865" y="2139102"/>
              <a:ext cx="1031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진단시스템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컴퓨터 시스템도입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1DC736-7E88-4072-A692-144FED011FE4}"/>
                </a:ext>
              </a:extLst>
            </p:cNvPr>
            <p:cNvSpPr txBox="1"/>
            <p:nvPr/>
          </p:nvSpPr>
          <p:spPr>
            <a:xfrm>
              <a:off x="4699258" y="1988487"/>
              <a:ext cx="800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직업프로파일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개발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0E2A79-B8D6-4E10-A547-11BB968B32E6}"/>
                </a:ext>
              </a:extLst>
            </p:cNvPr>
            <p:cNvSpPr txBox="1"/>
            <p:nvPr/>
          </p:nvSpPr>
          <p:spPr>
            <a:xfrm>
              <a:off x="6063601" y="1848986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버크만진단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한국도입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9BD4F5-471C-490E-B429-6910C9EA83B0}"/>
                </a:ext>
              </a:extLst>
            </p:cNvPr>
            <p:cNvSpPr txBox="1"/>
            <p:nvPr/>
          </p:nvSpPr>
          <p:spPr>
            <a:xfrm>
              <a:off x="7354226" y="1765166"/>
              <a:ext cx="800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버크만코리아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  <a:p>
              <a:pPr algn="ctr"/>
              <a:r>
                <a:rPr lang="ko-KR" altLang="en-US" sz="9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설립</a:t>
              </a:r>
              <a:endPara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345344-A893-4D79-A7B8-989EC4DB4A60}"/>
                </a:ext>
              </a:extLst>
            </p:cNvPr>
            <p:cNvSpPr txBox="1"/>
            <p:nvPr/>
          </p:nvSpPr>
          <p:spPr>
            <a:xfrm>
              <a:off x="1094763" y="3103076"/>
              <a:ext cx="7393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1940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년대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833373-31B4-4200-90BB-33356FA650BA}"/>
                </a:ext>
              </a:extLst>
            </p:cNvPr>
            <p:cNvSpPr txBox="1"/>
            <p:nvPr/>
          </p:nvSpPr>
          <p:spPr>
            <a:xfrm>
              <a:off x="2384727" y="3103076"/>
              <a:ext cx="7393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1950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년대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9338F1-A254-4B9E-A8AF-BEDE4DBECCAB}"/>
                </a:ext>
              </a:extLst>
            </p:cNvPr>
            <p:cNvSpPr txBox="1"/>
            <p:nvPr/>
          </p:nvSpPr>
          <p:spPr>
            <a:xfrm>
              <a:off x="3674691" y="3103076"/>
              <a:ext cx="7393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1960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년대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71967F-44B2-45AF-AAA4-4CD5CA54D083}"/>
                </a:ext>
              </a:extLst>
            </p:cNvPr>
            <p:cNvSpPr txBox="1"/>
            <p:nvPr/>
          </p:nvSpPr>
          <p:spPr>
            <a:xfrm>
              <a:off x="4964655" y="3103076"/>
              <a:ext cx="7393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1970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년대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F5957C-D869-413F-9E44-73A70F0A4BCF}"/>
                </a:ext>
              </a:extLst>
            </p:cNvPr>
            <p:cNvSpPr txBox="1"/>
            <p:nvPr/>
          </p:nvSpPr>
          <p:spPr>
            <a:xfrm>
              <a:off x="6254619" y="3103076"/>
              <a:ext cx="61908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2012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D49D66-9148-4C2A-ABCE-852AC5E10755}"/>
                </a:ext>
              </a:extLst>
            </p:cNvPr>
            <p:cNvSpPr txBox="1"/>
            <p:nvPr/>
          </p:nvSpPr>
          <p:spPr>
            <a:xfrm>
              <a:off x="7425964" y="3103076"/>
              <a:ext cx="61908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2015</a:t>
              </a:r>
              <a:r>
                <a:rPr lang="ko-KR" altLang="en-US" sz="10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나눔바른고딕" pitchFamily="50" charset="-127"/>
                  <a:ea typeface="나눔바른고딕" pitchFamily="50" charset="-127"/>
                </a:rPr>
                <a:t>년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D5E3AA5-D913-420B-AC57-925B56C71900}"/>
              </a:ext>
            </a:extLst>
          </p:cNvPr>
          <p:cNvSpPr txBox="1"/>
          <p:nvPr/>
        </p:nvSpPr>
        <p:spPr>
          <a:xfrm>
            <a:off x="857224" y="1115330"/>
            <a:ext cx="3842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/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미국 </a:t>
            </a:r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버크만인터내셔널과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독점계약 이후 </a:t>
            </a:r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버크만코리아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설립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2A2374-62F5-41BA-A3DB-A9E1D3832295}"/>
              </a:ext>
            </a:extLst>
          </p:cNvPr>
          <p:cNvSpPr txBox="1"/>
          <p:nvPr/>
        </p:nvSpPr>
        <p:spPr>
          <a:xfrm>
            <a:off x="824918" y="3899701"/>
            <a:ext cx="163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/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버크만코리아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회사 연혁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2E73488F-AB73-43B7-98A1-AB20426B4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81" r="-2467"/>
          <a:stretch/>
        </p:blipFill>
        <p:spPr bwMode="auto">
          <a:xfrm rot="5400000" flipH="1">
            <a:off x="1133161" y="4465276"/>
            <a:ext cx="401664" cy="199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1A23E2AC-54F9-4073-9426-0FD6CD5DA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5"/>
          <a:stretch/>
        </p:blipFill>
        <p:spPr bwMode="auto">
          <a:xfrm rot="5400000" flipH="1">
            <a:off x="2229889" y="5321575"/>
            <a:ext cx="391992" cy="2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280B001-4148-4930-8C74-E1944E01BBB0}"/>
              </a:ext>
            </a:extLst>
          </p:cNvPr>
          <p:cNvSpPr txBox="1"/>
          <p:nvPr/>
        </p:nvSpPr>
        <p:spPr>
          <a:xfrm>
            <a:off x="415047" y="5916837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 한국 도입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2012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컨퍼런스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C1CBE9-6858-45A2-A7E0-9D46848558D2}"/>
              </a:ext>
            </a:extLst>
          </p:cNvPr>
          <p:cNvSpPr txBox="1"/>
          <p:nvPr/>
        </p:nvSpPr>
        <p:spPr>
          <a:xfrm>
            <a:off x="3447757" y="5916837"/>
            <a:ext cx="147027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활용형 진단 출시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기업 조직관리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조직문화 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  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교육확대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14AA2-8174-44BC-BDDE-344BC4335024}"/>
              </a:ext>
            </a:extLst>
          </p:cNvPr>
          <p:cNvSpPr txBox="1"/>
          <p:nvPr/>
        </p:nvSpPr>
        <p:spPr>
          <a:xfrm>
            <a:off x="1894475" y="5916837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2014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컨퍼런스 개최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버크만전문가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과정개편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3AE824-E35C-4F3A-81DE-84620D2D3E48}"/>
              </a:ext>
            </a:extLst>
          </p:cNvPr>
          <p:cNvSpPr txBox="1"/>
          <p:nvPr/>
        </p:nvSpPr>
        <p:spPr>
          <a:xfrm>
            <a:off x="5039432" y="5916837"/>
            <a:ext cx="16979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㈜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버크만코리아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설립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신규리포트 런칭 및 개정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  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커리어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리더십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그룹리포트 등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CA84BCB-B01C-4AFE-8EE4-2FE1E260B158}"/>
              </a:ext>
            </a:extLst>
          </p:cNvPr>
          <p:cNvSpPr txBox="1"/>
          <p:nvPr/>
        </p:nvSpPr>
        <p:spPr>
          <a:xfrm rot="21428897">
            <a:off x="831506" y="4995785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err="1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버크만을</a:t>
            </a:r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800" b="1" dirty="0">
              <a:solidFill>
                <a:prstClr val="black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algn="ctr"/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만난 사람들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6D3F60-66D5-48D8-9E8E-5012626C2AA5}"/>
              </a:ext>
            </a:extLst>
          </p:cNvPr>
          <p:cNvSpPr txBox="1"/>
          <p:nvPr/>
        </p:nvSpPr>
        <p:spPr>
          <a:xfrm rot="21321284">
            <a:off x="1689458" y="4999191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b="1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5,861</a:t>
            </a:r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명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181A9C-479D-4665-BC34-23E52226B539}"/>
              </a:ext>
            </a:extLst>
          </p:cNvPr>
          <p:cNvSpPr txBox="1"/>
          <p:nvPr/>
        </p:nvSpPr>
        <p:spPr>
          <a:xfrm rot="20584025">
            <a:off x="4982838" y="4754280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9,241</a:t>
            </a:r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명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B937C342-3DD9-4A7D-B488-8B5FC40EFE75}"/>
              </a:ext>
            </a:extLst>
          </p:cNvPr>
          <p:cNvCxnSpPr>
            <a:cxnSpLocks/>
          </p:cNvCxnSpPr>
          <p:nvPr/>
        </p:nvCxnSpPr>
        <p:spPr>
          <a:xfrm flipV="1">
            <a:off x="584526" y="5061033"/>
            <a:ext cx="3000290" cy="2663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D1DFBD0-CA01-45C9-A422-C74638B70A38}"/>
              </a:ext>
            </a:extLst>
          </p:cNvPr>
          <p:cNvCxnSpPr>
            <a:cxnSpLocks/>
          </p:cNvCxnSpPr>
          <p:nvPr/>
        </p:nvCxnSpPr>
        <p:spPr>
          <a:xfrm>
            <a:off x="3584816" y="5061033"/>
            <a:ext cx="280177" cy="2491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2F312576-5D9E-4A2B-80DD-BF8BA7E5216B}"/>
              </a:ext>
            </a:extLst>
          </p:cNvPr>
          <p:cNvCxnSpPr>
            <a:cxnSpLocks/>
          </p:cNvCxnSpPr>
          <p:nvPr/>
        </p:nvCxnSpPr>
        <p:spPr>
          <a:xfrm flipV="1">
            <a:off x="3869730" y="4810242"/>
            <a:ext cx="1832611" cy="500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349EC67-A017-4FB2-8F7C-771009575762}"/>
              </a:ext>
            </a:extLst>
          </p:cNvPr>
          <p:cNvSpPr txBox="1"/>
          <p:nvPr/>
        </p:nvSpPr>
        <p:spPr>
          <a:xfrm>
            <a:off x="7986472" y="5916837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8900" indent="-88900">
              <a:buFont typeface="Wingdings" panose="05000000000000000000" pitchFamily="2" charset="2"/>
              <a:buChar char="ü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전문가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누적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3,000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명</a:t>
            </a:r>
          </a:p>
        </p:txBody>
      </p:sp>
      <p:pic>
        <p:nvPicPr>
          <p:cNvPr id="44" name="그림 43" descr="shutterstock_142477294.jpg">
            <a:extLst>
              <a:ext uri="{FF2B5EF4-FFF2-40B4-BE49-F238E27FC236}">
                <a16:creationId xmlns:a16="http://schemas.microsoft.com/office/drawing/2014/main" id="{9ACE1902-1A6A-4BAE-ADEB-07407DFEEA8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 l="40625" t="50000" r="51705" b="40625"/>
          <a:stretch>
            <a:fillRect/>
          </a:stretch>
        </p:blipFill>
        <p:spPr>
          <a:xfrm>
            <a:off x="642910" y="1115330"/>
            <a:ext cx="233797" cy="285752"/>
          </a:xfrm>
          <a:prstGeom prst="rect">
            <a:avLst/>
          </a:prstGeom>
        </p:spPr>
      </p:pic>
      <p:pic>
        <p:nvPicPr>
          <p:cNvPr id="45" name="그림 44" descr="shutterstock_142477294.jpg">
            <a:extLst>
              <a:ext uri="{FF2B5EF4-FFF2-40B4-BE49-F238E27FC236}">
                <a16:creationId xmlns:a16="http://schemas.microsoft.com/office/drawing/2014/main" id="{2B0FF5BB-99A9-459D-A439-1EDD03BB88B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 l="40625" t="50000" r="51705" b="40625"/>
          <a:stretch>
            <a:fillRect/>
          </a:stretch>
        </p:blipFill>
        <p:spPr>
          <a:xfrm>
            <a:off x="601311" y="3890965"/>
            <a:ext cx="233797" cy="285752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F5370AD-8615-427F-8BB7-5B53E727883D}"/>
              </a:ext>
            </a:extLst>
          </p:cNvPr>
          <p:cNvSpPr txBox="1"/>
          <p:nvPr/>
        </p:nvSpPr>
        <p:spPr>
          <a:xfrm>
            <a:off x="2255969" y="5511573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2014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CD9142-E7A7-4F57-85E7-871C5A434671}"/>
              </a:ext>
            </a:extLst>
          </p:cNvPr>
          <p:cNvSpPr txBox="1"/>
          <p:nvPr/>
        </p:nvSpPr>
        <p:spPr>
          <a:xfrm>
            <a:off x="415047" y="5511573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2012-2013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D568E0-BC94-492B-A679-6665D94A9C4C}"/>
              </a:ext>
            </a:extLst>
          </p:cNvPr>
          <p:cNvSpPr txBox="1"/>
          <p:nvPr/>
        </p:nvSpPr>
        <p:spPr>
          <a:xfrm>
            <a:off x="508000" y="369058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History</a:t>
            </a:r>
            <a:endParaRPr lang="ko-KR" altLang="en-US" sz="2400" b="1" dirty="0">
              <a:solidFill>
                <a:srgbClr val="C0000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D39CC763-F027-4853-BF18-F1C2D4D5C35B}"/>
              </a:ext>
            </a:extLst>
          </p:cNvPr>
          <p:cNvCxnSpPr/>
          <p:nvPr/>
        </p:nvCxnSpPr>
        <p:spPr>
          <a:xfrm>
            <a:off x="508000" y="830723"/>
            <a:ext cx="3024000" cy="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F843C92-1DD3-4575-B90E-E6614081F73A}"/>
              </a:ext>
            </a:extLst>
          </p:cNvPr>
          <p:cNvSpPr txBox="1"/>
          <p:nvPr/>
        </p:nvSpPr>
        <p:spPr>
          <a:xfrm>
            <a:off x="1671107" y="514658"/>
            <a:ext cx="1516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버크만코리아</a:t>
            </a:r>
            <a:r>
              <a:rPr lang="ko-KR" alt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이야기</a:t>
            </a:r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961396FA-5C33-44BA-B485-39752F95E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2" t="21504" r="14149" b="37466"/>
          <a:stretch/>
        </p:blipFill>
        <p:spPr bwMode="auto">
          <a:xfrm rot="5400000">
            <a:off x="6081902" y="4839666"/>
            <a:ext cx="253918" cy="119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0C091FD-617E-4E22-83DF-1ABB0571DB4D}"/>
              </a:ext>
            </a:extLst>
          </p:cNvPr>
          <p:cNvSpPr txBox="1"/>
          <p:nvPr/>
        </p:nvSpPr>
        <p:spPr>
          <a:xfrm rot="21289220">
            <a:off x="3065877" y="4871756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7,454</a:t>
            </a:r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명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C27888-76FF-4548-A3DF-9EF82D2CE58B}"/>
              </a:ext>
            </a:extLst>
          </p:cNvPr>
          <p:cNvSpPr txBox="1"/>
          <p:nvPr/>
        </p:nvSpPr>
        <p:spPr>
          <a:xfrm>
            <a:off x="6698861" y="5916837"/>
            <a:ext cx="150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marR="0" lvl="0" indent="-8890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RPA 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로봇 프로세스 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  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자동화 시작</a:t>
            </a:r>
            <a:endParaRPr lang="en-US" altLang="ko-KR" sz="900" dirty="0">
              <a:solidFill>
                <a:prstClr val="black">
                  <a:lumMod val="65000"/>
                  <a:lumOff val="3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7341523-18C5-4189-B786-80220C8B390E}"/>
              </a:ext>
            </a:extLst>
          </p:cNvPr>
          <p:cNvSpPr txBox="1"/>
          <p:nvPr/>
        </p:nvSpPr>
        <p:spPr>
          <a:xfrm rot="19790101">
            <a:off x="7601310" y="4004854"/>
            <a:ext cx="12779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누적 진단완료 </a:t>
            </a:r>
            <a:r>
              <a:rPr lang="en-US" altLang="ko-KR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160,000 </a:t>
            </a:r>
            <a:r>
              <a:rPr lang="ko-KR" altLang="en-US" sz="800" b="1" dirty="0">
                <a:solidFill>
                  <a:prstClr val="black"/>
                </a:solidFill>
                <a:latin typeface="나눔바른고딕" pitchFamily="50" charset="-127"/>
                <a:ea typeface="나눔바른고딕" pitchFamily="50" charset="-127"/>
              </a:rPr>
              <a:t>명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B0A0A5-2B77-4663-9893-975F779BD2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4" t="24372" b="37465"/>
          <a:stretch/>
        </p:blipFill>
        <p:spPr bwMode="auto">
          <a:xfrm rot="5400000">
            <a:off x="4573402" y="4810282"/>
            <a:ext cx="369332" cy="126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2">
            <a:extLst>
              <a:ext uri="{FF2B5EF4-FFF2-40B4-BE49-F238E27FC236}">
                <a16:creationId xmlns:a16="http://schemas.microsoft.com/office/drawing/2014/main" id="{4FAD5A05-77E6-4C63-A967-28F8352E99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5"/>
          <a:stretch/>
        </p:blipFill>
        <p:spPr bwMode="auto">
          <a:xfrm rot="5400000" flipH="1">
            <a:off x="5275276" y="5290997"/>
            <a:ext cx="391992" cy="2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">
            <a:extLst>
              <a:ext uri="{FF2B5EF4-FFF2-40B4-BE49-F238E27FC236}">
                <a16:creationId xmlns:a16="http://schemas.microsoft.com/office/drawing/2014/main" id="{B7ACAE25-B1CF-4826-B45B-D6CAB5279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5"/>
          <a:stretch/>
        </p:blipFill>
        <p:spPr bwMode="auto">
          <a:xfrm rot="5400000" flipH="1">
            <a:off x="6800973" y="5301839"/>
            <a:ext cx="391992" cy="2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2">
            <a:extLst>
              <a:ext uri="{FF2B5EF4-FFF2-40B4-BE49-F238E27FC236}">
                <a16:creationId xmlns:a16="http://schemas.microsoft.com/office/drawing/2014/main" id="{1079D066-82D1-43BB-A87C-B40C3608D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5"/>
          <a:stretch/>
        </p:blipFill>
        <p:spPr bwMode="auto">
          <a:xfrm rot="5400000" flipH="1">
            <a:off x="8507155" y="5293402"/>
            <a:ext cx="391992" cy="2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434752A1-C23B-4A31-9A37-E05503D64092}"/>
              </a:ext>
            </a:extLst>
          </p:cNvPr>
          <p:cNvCxnSpPr>
            <a:cxnSpLocks/>
          </p:cNvCxnSpPr>
          <p:nvPr/>
        </p:nvCxnSpPr>
        <p:spPr>
          <a:xfrm flipV="1">
            <a:off x="6563374" y="4810242"/>
            <a:ext cx="898999" cy="5252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C2DD9325-D34C-4D28-8F3D-FD91DEFA29F3}"/>
              </a:ext>
            </a:extLst>
          </p:cNvPr>
          <p:cNvCxnSpPr>
            <a:cxnSpLocks/>
          </p:cNvCxnSpPr>
          <p:nvPr/>
        </p:nvCxnSpPr>
        <p:spPr>
          <a:xfrm>
            <a:off x="5702327" y="4821521"/>
            <a:ext cx="861047" cy="529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4722087-11A4-440B-8691-95A396575EDC}"/>
              </a:ext>
            </a:extLst>
          </p:cNvPr>
          <p:cNvSpPr txBox="1"/>
          <p:nvPr/>
        </p:nvSpPr>
        <p:spPr>
          <a:xfrm>
            <a:off x="3661146" y="5511573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2015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48CAF9-75F9-4E01-9C9F-C42EA1468C46}"/>
              </a:ext>
            </a:extLst>
          </p:cNvPr>
          <p:cNvSpPr txBox="1"/>
          <p:nvPr/>
        </p:nvSpPr>
        <p:spPr>
          <a:xfrm>
            <a:off x="5227190" y="5511573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2016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01AD32-F496-403A-A2A8-02E29052B93E}"/>
              </a:ext>
            </a:extLst>
          </p:cNvPr>
          <p:cNvSpPr txBox="1"/>
          <p:nvPr/>
        </p:nvSpPr>
        <p:spPr>
          <a:xfrm>
            <a:off x="6727295" y="5511573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2018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4D2323-012D-4647-AFE2-EB2ED8EEE92D}"/>
              </a:ext>
            </a:extLst>
          </p:cNvPr>
          <p:cNvSpPr txBox="1"/>
          <p:nvPr/>
        </p:nvSpPr>
        <p:spPr>
          <a:xfrm>
            <a:off x="8279822" y="5511573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HY그래픽" panose="02030600000101010101" pitchFamily="18" charset="-127"/>
                <a:cs typeface="Tahoma" panose="020B0604030504040204" pitchFamily="34" charset="0"/>
              </a:rPr>
              <a:t>2020</a:t>
            </a:r>
            <a:endParaRPr lang="ko-KR" alt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HY그래픽" panose="02030600000101010101" pitchFamily="18" charset="-127"/>
              <a:cs typeface="Tahoma" panose="020B0604030504040204" pitchFamily="34" charset="0"/>
            </a:endParaRPr>
          </a:p>
        </p:txBody>
      </p:sp>
      <p:sp>
        <p:nvSpPr>
          <p:cNvPr id="57" name="바닥글 개체 틀 56">
            <a:extLst>
              <a:ext uri="{FF2B5EF4-FFF2-40B4-BE49-F238E27FC236}">
                <a16:creationId xmlns:a16="http://schemas.microsoft.com/office/drawing/2014/main" id="{80380367-8E4C-4FEF-A59D-747A7F498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7736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618CF3E9-8993-4366-8EBC-2C94D1C123E8}"/>
              </a:ext>
            </a:extLst>
          </p:cNvPr>
          <p:cNvSpPr/>
          <p:nvPr/>
        </p:nvSpPr>
        <p:spPr>
          <a:xfrm>
            <a:off x="4708907" y="2121350"/>
            <a:ext cx="3907581" cy="2604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84D417CD-1DD5-4394-AD2D-7A926A27B683}"/>
              </a:ext>
            </a:extLst>
          </p:cNvPr>
          <p:cNvSpPr/>
          <p:nvPr/>
        </p:nvSpPr>
        <p:spPr>
          <a:xfrm>
            <a:off x="593837" y="2124436"/>
            <a:ext cx="3969442" cy="2604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D5426-878C-4F27-BC29-F43CCFE40CDB}"/>
              </a:ext>
            </a:extLst>
          </p:cNvPr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신뢰도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B03BE-9F0C-4C55-856A-0953001D739D}"/>
              </a:ext>
            </a:extLst>
          </p:cNvPr>
          <p:cNvSpPr txBox="1"/>
          <p:nvPr/>
        </p:nvSpPr>
        <p:spPr>
          <a:xfrm>
            <a:off x="429605" y="1136645"/>
            <a:ext cx="3772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내적 일관성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(Internal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Consistency)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2088A-2662-4A2F-A390-3EC1A88303D1}"/>
              </a:ext>
            </a:extLst>
          </p:cNvPr>
          <p:cNvSpPr txBox="1"/>
          <p:nvPr/>
        </p:nvSpPr>
        <p:spPr>
          <a:xfrm>
            <a:off x="731520" y="1504090"/>
            <a:ext cx="39100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: 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질문 문항 내에서 서로 다른 항목의 동질성 또는 일관성을 측정함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C407C1-C02D-41F0-BA29-53011BCEDA5F}"/>
              </a:ext>
            </a:extLst>
          </p:cNvPr>
          <p:cNvSpPr txBox="1"/>
          <p:nvPr/>
        </p:nvSpPr>
        <p:spPr>
          <a:xfrm>
            <a:off x="576419" y="2143403"/>
            <a:ext cx="19656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 err="1">
                <a:solidFill>
                  <a:schemeClr val="bg1"/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chemeClr val="accent4"/>
                </a:solidFill>
                <a:ea typeface="나눔스퀘어" panose="020B0600000101010101" pitchFamily="50" charset="-127"/>
              </a:rPr>
              <a:t>컴포넌트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의 내적 일관성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5F471B-396F-4045-AABB-302964352EC8}"/>
              </a:ext>
            </a:extLst>
          </p:cNvPr>
          <p:cNvSpPr txBox="1"/>
          <p:nvPr/>
        </p:nvSpPr>
        <p:spPr>
          <a:xfrm>
            <a:off x="4698974" y="2143402"/>
            <a:ext cx="17315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 err="1">
                <a:solidFill>
                  <a:schemeClr val="bg1"/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chemeClr val="accent4"/>
                </a:solidFill>
                <a:ea typeface="나눔스퀘어" panose="020B0600000101010101" pitchFamily="50" charset="-127"/>
              </a:rPr>
              <a:t>흥미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의 내적 일관성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CD3B1DB-A299-488B-83D2-1059A2BB7335}"/>
              </a:ext>
            </a:extLst>
          </p:cNvPr>
          <p:cNvSpPr/>
          <p:nvPr/>
        </p:nvSpPr>
        <p:spPr>
          <a:xfrm>
            <a:off x="576418" y="5262184"/>
            <a:ext cx="8349868" cy="671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3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2008.8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월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~2015.7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월에 진단을 실시한 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9,056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명을 무작위로 샘플 추출하였고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본 샘플은 미국 근로자의 성별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나이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인종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0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직군별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분포와 유사함</a:t>
            </a:r>
            <a:endParaRPr lang="en-US" altLang="ko-KR" sz="100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182563" indent="-182563">
              <a:lnSpc>
                <a:spcPct val="13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샘플 피험자의 진단 심화보고서 결과를 바탕으로 측정한 값임</a:t>
            </a:r>
            <a:endParaRPr lang="en-US" altLang="ko-KR" sz="100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182563" indent="-182563">
              <a:lnSpc>
                <a:spcPct val="13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보통 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0.8~0.9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의 값이면 신뢰도가 매우 높은 것으로 보며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0.7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이상이면 바람직한 것으로 봅니다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</a:t>
            </a:r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03041093-37CE-409E-9965-0290C6F34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169621"/>
              </p:ext>
            </p:extLst>
          </p:nvPr>
        </p:nvGraphicFramePr>
        <p:xfrm>
          <a:off x="619962" y="2895290"/>
          <a:ext cx="3926220" cy="193655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70392">
                  <a:extLst>
                    <a:ext uri="{9D8B030D-6E8A-4147-A177-3AD203B41FA5}">
                      <a16:colId xmlns:a16="http://schemas.microsoft.com/office/drawing/2014/main" val="3893933250"/>
                    </a:ext>
                  </a:extLst>
                </a:gridCol>
                <a:gridCol w="1166949">
                  <a:extLst>
                    <a:ext uri="{9D8B030D-6E8A-4147-A177-3AD203B41FA5}">
                      <a16:colId xmlns:a16="http://schemas.microsoft.com/office/drawing/2014/main" val="500271389"/>
                    </a:ext>
                  </a:extLst>
                </a:gridCol>
                <a:gridCol w="1088879">
                  <a:extLst>
                    <a:ext uri="{9D8B030D-6E8A-4147-A177-3AD203B41FA5}">
                      <a16:colId xmlns:a16="http://schemas.microsoft.com/office/drawing/2014/main" val="1173649193"/>
                    </a:ext>
                  </a:extLst>
                </a:gridCol>
              </a:tblGrid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ea typeface="나눔스퀘어" panose="020B0600000101010101" pitchFamily="50" charset="-127"/>
                        </a:rPr>
                        <a:t>사회 에너지</a:t>
                      </a:r>
                      <a:r>
                        <a:rPr lang="en-US" altLang="ko-KR" sz="800" b="0" dirty="0"/>
                        <a:t> (Social Energy)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.80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.73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552570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신체 에너지</a:t>
                      </a:r>
                      <a:r>
                        <a:rPr lang="en-US" altLang="ko-KR" sz="800" dirty="0"/>
                        <a:t> (Physical Energy)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04208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감정 에너지</a:t>
                      </a:r>
                      <a:r>
                        <a:rPr lang="en-US" altLang="ko-KR" sz="800" dirty="0"/>
                        <a:t> (Emotional Energy)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0360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자의식</a:t>
                      </a:r>
                      <a:r>
                        <a:rPr lang="en-US" altLang="ko-KR" sz="800" dirty="0"/>
                        <a:t> (Self-Consciousness)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90671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자기주장</a:t>
                      </a:r>
                      <a:r>
                        <a:rPr lang="en-US" altLang="ko-KR" sz="800" dirty="0"/>
                        <a:t> (Assertiveness)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5388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완고</a:t>
                      </a:r>
                      <a:r>
                        <a:rPr lang="en-US" altLang="ko-KR" sz="800" dirty="0"/>
                        <a:t> (Insistence)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597489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인센티브</a:t>
                      </a:r>
                      <a:r>
                        <a:rPr lang="en-US" altLang="ko-KR" sz="800" dirty="0"/>
                        <a:t> (Incentives)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58785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분주함</a:t>
                      </a:r>
                      <a:r>
                        <a:rPr lang="en-US" altLang="ko-KR" sz="800" dirty="0"/>
                        <a:t> (Restlessness)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.66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.62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38089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사고</a:t>
                      </a:r>
                      <a:r>
                        <a:rPr lang="en-US" altLang="ko-KR" sz="800" dirty="0"/>
                        <a:t> (Thought)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16375"/>
                  </a:ext>
                </a:extLst>
              </a:tr>
            </a:tbl>
          </a:graphicData>
        </a:graphic>
      </p:graphicFrame>
      <p:graphicFrame>
        <p:nvGraphicFramePr>
          <p:cNvPr id="14" name="표 14">
            <a:extLst>
              <a:ext uri="{FF2B5EF4-FFF2-40B4-BE49-F238E27FC236}">
                <a16:creationId xmlns:a16="http://schemas.microsoft.com/office/drawing/2014/main" id="{BF8E2368-EAA8-4C6E-856E-846EF0CE0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472482"/>
              </p:ext>
            </p:extLst>
          </p:nvPr>
        </p:nvGraphicFramePr>
        <p:xfrm>
          <a:off x="2299062" y="2461965"/>
          <a:ext cx="2244752" cy="4267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22376">
                  <a:extLst>
                    <a:ext uri="{9D8B030D-6E8A-4147-A177-3AD203B41FA5}">
                      <a16:colId xmlns:a16="http://schemas.microsoft.com/office/drawing/2014/main" val="403696473"/>
                    </a:ext>
                  </a:extLst>
                </a:gridCol>
                <a:gridCol w="1122376">
                  <a:extLst>
                    <a:ext uri="{9D8B030D-6E8A-4147-A177-3AD203B41FA5}">
                      <a16:colId xmlns:a16="http://schemas.microsoft.com/office/drawing/2014/main" val="1574979519"/>
                    </a:ext>
                  </a:extLst>
                </a:gridCol>
              </a:tblGrid>
              <a:tr h="1864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크론바흐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알파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842774"/>
                  </a:ext>
                </a:extLst>
              </a:tr>
              <a:tr h="1864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평소행동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욕구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75250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62F6AC6-0DE6-4A93-9124-932A37FEEBDE}"/>
              </a:ext>
            </a:extLst>
          </p:cNvPr>
          <p:cNvSpPr txBox="1"/>
          <p:nvPr/>
        </p:nvSpPr>
        <p:spPr>
          <a:xfrm>
            <a:off x="538827" y="4872538"/>
            <a:ext cx="19447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Source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: 2019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규준 표본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(N=9,056)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ea typeface="나눔스퀘어" panose="020B0600000101010101" pitchFamily="50" charset="-127"/>
            </a:endParaRPr>
          </a:p>
        </p:txBody>
      </p:sp>
      <p:graphicFrame>
        <p:nvGraphicFramePr>
          <p:cNvPr id="17" name="표 4">
            <a:extLst>
              <a:ext uri="{FF2B5EF4-FFF2-40B4-BE49-F238E27FC236}">
                <a16:creationId xmlns:a16="http://schemas.microsoft.com/office/drawing/2014/main" id="{3F21F682-B9B0-430B-B235-F6CCE4437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97561"/>
              </p:ext>
            </p:extLst>
          </p:nvPr>
        </p:nvGraphicFramePr>
        <p:xfrm>
          <a:off x="4698974" y="2683743"/>
          <a:ext cx="3907581" cy="214810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32752">
                  <a:extLst>
                    <a:ext uri="{9D8B030D-6E8A-4147-A177-3AD203B41FA5}">
                      <a16:colId xmlns:a16="http://schemas.microsoft.com/office/drawing/2014/main" val="3893933250"/>
                    </a:ext>
                  </a:extLst>
                </a:gridCol>
                <a:gridCol w="1874829">
                  <a:extLst>
                    <a:ext uri="{9D8B030D-6E8A-4147-A177-3AD203B41FA5}">
                      <a16:colId xmlns:a16="http://schemas.microsoft.com/office/drawing/2014/main" val="1173649193"/>
                    </a:ext>
                  </a:extLst>
                </a:gridCol>
              </a:tblGrid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ea typeface="나눔스퀘어" panose="020B0600000101010101" pitchFamily="50" charset="-127"/>
                        </a:rPr>
                        <a:t>사무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행정 </a:t>
                      </a:r>
                      <a:r>
                        <a:rPr lang="en-US" altLang="ko-KR" sz="800" b="0" dirty="0"/>
                        <a:t>(Administrative)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.89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552570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예술 </a:t>
                      </a:r>
                      <a:r>
                        <a:rPr lang="en-US" altLang="ko-KR" sz="800" dirty="0"/>
                        <a:t>(Artistic)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04208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문학 </a:t>
                      </a:r>
                      <a:r>
                        <a:rPr lang="en-US" altLang="ko-KR" sz="800" dirty="0"/>
                        <a:t>(Literary)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0360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음악 </a:t>
                      </a:r>
                      <a:r>
                        <a:rPr lang="en-US" altLang="ko-KR" sz="800" dirty="0"/>
                        <a:t>(Musical)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90671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숫자 </a:t>
                      </a:r>
                      <a:r>
                        <a:rPr lang="en-US" altLang="ko-KR" sz="800" dirty="0"/>
                        <a:t>(Numerical)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.89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5388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야외 </a:t>
                      </a:r>
                      <a:r>
                        <a:rPr lang="en-US" altLang="ko-KR" sz="800" dirty="0"/>
                        <a:t>(Outdoor)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597489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설득</a:t>
                      </a:r>
                      <a:r>
                        <a:rPr lang="en-US" altLang="ko-KR" sz="800" dirty="0"/>
                        <a:t> (Persuasive)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58785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과학 </a:t>
                      </a:r>
                      <a:r>
                        <a:rPr lang="en-US" altLang="ko-KR" sz="800" dirty="0"/>
                        <a:t>(Scientific)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380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사회복지 </a:t>
                      </a:r>
                      <a:r>
                        <a:rPr lang="en-US" altLang="ko-KR" sz="800" dirty="0"/>
                        <a:t>(Social Service)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.86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16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기술 </a:t>
                      </a:r>
                      <a:r>
                        <a:rPr lang="en-US" altLang="ko-KR" sz="800" dirty="0"/>
                        <a:t>(Technical)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850429"/>
                  </a:ext>
                </a:extLst>
              </a:tr>
            </a:tbl>
          </a:graphicData>
        </a:graphic>
      </p:graphicFrame>
      <p:graphicFrame>
        <p:nvGraphicFramePr>
          <p:cNvPr id="18" name="표 18">
            <a:extLst>
              <a:ext uri="{FF2B5EF4-FFF2-40B4-BE49-F238E27FC236}">
                <a16:creationId xmlns:a16="http://schemas.microsoft.com/office/drawing/2014/main" id="{3341059D-204D-45BE-AFC8-BDA54BCCB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170785"/>
              </p:ext>
            </p:extLst>
          </p:nvPr>
        </p:nvGraphicFramePr>
        <p:xfrm>
          <a:off x="6731726" y="2461965"/>
          <a:ext cx="1874829" cy="227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29">
                  <a:extLst>
                    <a:ext uri="{9D8B030D-6E8A-4147-A177-3AD203B41FA5}">
                      <a16:colId xmlns:a16="http://schemas.microsoft.com/office/drawing/2014/main" val="2365907355"/>
                    </a:ext>
                  </a:extLst>
                </a:gridCol>
              </a:tblGrid>
              <a:tr h="2278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a typeface="나눔스퀘어" panose="020B0600000101010101" pitchFamily="50" charset="-127"/>
                        </a:rPr>
                        <a:t>크론바흐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알파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79260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D350A2C0-4D68-417E-A554-E0D9AC9B918C}"/>
              </a:ext>
            </a:extLst>
          </p:cNvPr>
          <p:cNvSpPr txBox="1"/>
          <p:nvPr/>
        </p:nvSpPr>
        <p:spPr>
          <a:xfrm>
            <a:off x="4615545" y="4889618"/>
            <a:ext cx="19447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Source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: 2019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규준 표본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(N=9,056)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ea typeface="나눔스퀘어" panose="020B0600000101010101" pitchFamily="50" charset="-127"/>
            </a:endParaRPr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986AB02B-4232-4EE5-A03B-F562A2D2E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3638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5D5426-878C-4F27-BC29-F43CCFE40CDB}"/>
              </a:ext>
            </a:extLst>
          </p:cNvPr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신뢰도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B03BE-9F0C-4C55-856A-0953001D739D}"/>
              </a:ext>
            </a:extLst>
          </p:cNvPr>
          <p:cNvSpPr txBox="1"/>
          <p:nvPr/>
        </p:nvSpPr>
        <p:spPr>
          <a:xfrm>
            <a:off x="429605" y="1136645"/>
            <a:ext cx="5309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검사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-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재검사 신뢰도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(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Test-Retest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</a:rPr>
              <a:t> Reliability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2088A-2662-4A2F-A390-3EC1A88303D1}"/>
              </a:ext>
            </a:extLst>
          </p:cNvPr>
          <p:cNvSpPr txBox="1"/>
          <p:nvPr/>
        </p:nvSpPr>
        <p:spPr>
          <a:xfrm>
            <a:off x="731520" y="1504090"/>
            <a:ext cx="2210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: 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시간 경과에 따른 안정성을 측정함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F5708781-0130-4998-9A1D-3F3F0367FD3F}"/>
              </a:ext>
            </a:extLst>
          </p:cNvPr>
          <p:cNvSpPr/>
          <p:nvPr/>
        </p:nvSpPr>
        <p:spPr>
          <a:xfrm>
            <a:off x="4708917" y="2130063"/>
            <a:ext cx="3907581" cy="2604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2461EFD-D9C0-4748-A76B-4C273655A001}"/>
              </a:ext>
            </a:extLst>
          </p:cNvPr>
          <p:cNvSpPr/>
          <p:nvPr/>
        </p:nvSpPr>
        <p:spPr>
          <a:xfrm>
            <a:off x="593847" y="2133149"/>
            <a:ext cx="3962284" cy="2604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535290-C978-4B0B-9AED-F0869F5092D5}"/>
              </a:ext>
            </a:extLst>
          </p:cNvPr>
          <p:cNvSpPr txBox="1"/>
          <p:nvPr/>
        </p:nvSpPr>
        <p:spPr>
          <a:xfrm>
            <a:off x="576429" y="2152116"/>
            <a:ext cx="2451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 err="1">
                <a:solidFill>
                  <a:schemeClr val="bg1"/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chemeClr val="accent4"/>
                </a:solidFill>
                <a:ea typeface="나눔스퀘어" panose="020B0600000101010101" pitchFamily="50" charset="-127"/>
              </a:rPr>
              <a:t>컴포넌트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의  검사</a:t>
            </a:r>
            <a:r>
              <a:rPr lang="en-US" altLang="ko-KR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-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재검사 신뢰도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835DC3-EBFE-4346-9E6F-3D1A16264F31}"/>
              </a:ext>
            </a:extLst>
          </p:cNvPr>
          <p:cNvSpPr txBox="1"/>
          <p:nvPr/>
        </p:nvSpPr>
        <p:spPr>
          <a:xfrm>
            <a:off x="4698984" y="2152115"/>
            <a:ext cx="2188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b="1" dirty="0" err="1">
                <a:solidFill>
                  <a:schemeClr val="bg1"/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chemeClr val="accent4"/>
                </a:solidFill>
                <a:ea typeface="나눔스퀘어" panose="020B0600000101010101" pitchFamily="50" charset="-127"/>
              </a:rPr>
              <a:t>흥미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의 검사</a:t>
            </a:r>
            <a:r>
              <a:rPr lang="en-US" altLang="ko-KR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-</a:t>
            </a:r>
            <a:r>
              <a:rPr lang="ko-KR" altLang="en-US" sz="1000" b="1" dirty="0">
                <a:solidFill>
                  <a:schemeClr val="bg1"/>
                </a:solidFill>
                <a:ea typeface="나눔스퀘어" panose="020B0600000101010101" pitchFamily="50" charset="-127"/>
              </a:rPr>
              <a:t>재검사 신뢰도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D1082E3-8ABD-4ADC-B29A-9396FCAFB097}"/>
              </a:ext>
            </a:extLst>
          </p:cNvPr>
          <p:cNvSpPr/>
          <p:nvPr/>
        </p:nvSpPr>
        <p:spPr>
          <a:xfrm>
            <a:off x="576428" y="5253479"/>
            <a:ext cx="8227938" cy="868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3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2018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년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2019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년 각각 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2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주 간격의 검사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-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재검사를 거쳐 생성된 심화보고서를 바탕으로 측정된 결과입니다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 (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신뢰도가 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0.8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이상인 것이 바람직함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)</a:t>
            </a:r>
          </a:p>
          <a:p>
            <a:pPr marL="182563" indent="-182563">
              <a:lnSpc>
                <a:spcPct val="13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평소행동에 비해 욕구의 측정값이 낮은 것은 </a:t>
            </a:r>
            <a:r>
              <a:rPr lang="en-US" altLang="ko-KR" sz="1000" b="1" i="1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1)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평소행동은 사회에 의해 수용될 것이라는 반복적인 인식의 결과로 나타난 행동이기 때문에</a:t>
            </a:r>
            <a:b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</a:b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상대적으로 높은 결과값이 나왔고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 </a:t>
            </a:r>
            <a:r>
              <a:rPr lang="en-US" altLang="ko-KR" sz="1000" b="1" i="1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2) 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전통적인 성격진단도구들이 자기 자신에 대한 질문인데 비해 </a:t>
            </a:r>
            <a:r>
              <a:rPr lang="ko-KR" altLang="en-US" sz="10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욕구는 다른 사람에 대한 인식을 묻는 것이라 생소하고 어려운 질문이기 때문입니다</a:t>
            </a:r>
            <a:r>
              <a:rPr lang="en-US" altLang="ko-KR" sz="10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</a:t>
            </a:r>
          </a:p>
        </p:txBody>
      </p:sp>
      <p:graphicFrame>
        <p:nvGraphicFramePr>
          <p:cNvPr id="13" name="표 4">
            <a:extLst>
              <a:ext uri="{FF2B5EF4-FFF2-40B4-BE49-F238E27FC236}">
                <a16:creationId xmlns:a16="http://schemas.microsoft.com/office/drawing/2014/main" id="{C456575F-F225-4AAA-8B1E-BCAAD94F7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279452"/>
              </p:ext>
            </p:extLst>
          </p:nvPr>
        </p:nvGraphicFramePr>
        <p:xfrm>
          <a:off x="619962" y="2895290"/>
          <a:ext cx="3926220" cy="193655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13638">
                  <a:extLst>
                    <a:ext uri="{9D8B030D-6E8A-4147-A177-3AD203B41FA5}">
                      <a16:colId xmlns:a16="http://schemas.microsoft.com/office/drawing/2014/main" val="3893933250"/>
                    </a:ext>
                  </a:extLst>
                </a:gridCol>
                <a:gridCol w="600891">
                  <a:extLst>
                    <a:ext uri="{9D8B030D-6E8A-4147-A177-3AD203B41FA5}">
                      <a16:colId xmlns:a16="http://schemas.microsoft.com/office/drawing/2014/main" val="500271389"/>
                    </a:ext>
                  </a:extLst>
                </a:gridCol>
                <a:gridCol w="600892">
                  <a:extLst>
                    <a:ext uri="{9D8B030D-6E8A-4147-A177-3AD203B41FA5}">
                      <a16:colId xmlns:a16="http://schemas.microsoft.com/office/drawing/2014/main" val="1173649193"/>
                    </a:ext>
                  </a:extLst>
                </a:gridCol>
                <a:gridCol w="600891">
                  <a:extLst>
                    <a:ext uri="{9D8B030D-6E8A-4147-A177-3AD203B41FA5}">
                      <a16:colId xmlns:a16="http://schemas.microsoft.com/office/drawing/2014/main" val="1747400507"/>
                    </a:ext>
                  </a:extLst>
                </a:gridCol>
                <a:gridCol w="609908">
                  <a:extLst>
                    <a:ext uri="{9D8B030D-6E8A-4147-A177-3AD203B41FA5}">
                      <a16:colId xmlns:a16="http://schemas.microsoft.com/office/drawing/2014/main" val="3164493958"/>
                    </a:ext>
                  </a:extLst>
                </a:gridCol>
              </a:tblGrid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ea typeface="나눔스퀘어" panose="020B0600000101010101" pitchFamily="50" charset="-127"/>
                        </a:rPr>
                        <a:t>사회 에너지</a:t>
                      </a:r>
                      <a:r>
                        <a:rPr lang="en-US" altLang="ko-KR" sz="800" b="0" dirty="0"/>
                        <a:t> (Social Energy)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.78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.89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.63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552570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신체 에너지</a:t>
                      </a:r>
                      <a:r>
                        <a:rPr lang="en-US" altLang="ko-KR" sz="800" dirty="0"/>
                        <a:t> (Physical Energy)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04208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감정 에너지</a:t>
                      </a:r>
                      <a:r>
                        <a:rPr lang="en-US" altLang="ko-KR" sz="800" dirty="0"/>
                        <a:t> (Emotional Energy)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.86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.79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0360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자의식</a:t>
                      </a:r>
                      <a:r>
                        <a:rPr lang="en-US" altLang="ko-KR" sz="800" dirty="0"/>
                        <a:t> (Self-Consciousness)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90671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자기주장</a:t>
                      </a:r>
                      <a:r>
                        <a:rPr lang="en-US" altLang="ko-KR" sz="800" dirty="0"/>
                        <a:t> (Assertiveness)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.79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5388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완고</a:t>
                      </a:r>
                      <a:r>
                        <a:rPr lang="en-US" altLang="ko-KR" sz="800" dirty="0"/>
                        <a:t> (Insistence)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.76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597489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인센티브</a:t>
                      </a:r>
                      <a:r>
                        <a:rPr lang="en-US" altLang="ko-KR" sz="800" dirty="0"/>
                        <a:t> (Incentives)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.77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58785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분주함</a:t>
                      </a:r>
                      <a:r>
                        <a:rPr lang="en-US" altLang="ko-KR" sz="800" dirty="0"/>
                        <a:t> (Restlessness)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.72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.66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38089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사고</a:t>
                      </a:r>
                      <a:r>
                        <a:rPr lang="en-US" altLang="ko-KR" sz="800" dirty="0"/>
                        <a:t> (Thought)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.61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16375"/>
                  </a:ext>
                </a:extLst>
              </a:tr>
            </a:tbl>
          </a:graphicData>
        </a:graphic>
      </p:graphicFrame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3359C5FD-4474-462D-9B9A-F6CC57245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138439"/>
              </p:ext>
            </p:extLst>
          </p:nvPr>
        </p:nvGraphicFramePr>
        <p:xfrm>
          <a:off x="2133600" y="2461965"/>
          <a:ext cx="2410216" cy="4267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02554">
                  <a:extLst>
                    <a:ext uri="{9D8B030D-6E8A-4147-A177-3AD203B41FA5}">
                      <a16:colId xmlns:a16="http://schemas.microsoft.com/office/drawing/2014/main" val="403696473"/>
                    </a:ext>
                  </a:extLst>
                </a:gridCol>
                <a:gridCol w="602554">
                  <a:extLst>
                    <a:ext uri="{9D8B030D-6E8A-4147-A177-3AD203B41FA5}">
                      <a16:colId xmlns:a16="http://schemas.microsoft.com/office/drawing/2014/main" val="1627499009"/>
                    </a:ext>
                  </a:extLst>
                </a:gridCol>
                <a:gridCol w="602554">
                  <a:extLst>
                    <a:ext uri="{9D8B030D-6E8A-4147-A177-3AD203B41FA5}">
                      <a16:colId xmlns:a16="http://schemas.microsoft.com/office/drawing/2014/main" val="1574979519"/>
                    </a:ext>
                  </a:extLst>
                </a:gridCol>
                <a:gridCol w="602554">
                  <a:extLst>
                    <a:ext uri="{9D8B030D-6E8A-4147-A177-3AD203B41FA5}">
                      <a16:colId xmlns:a16="http://schemas.microsoft.com/office/drawing/2014/main" val="2680218238"/>
                    </a:ext>
                  </a:extLst>
                </a:gridCol>
              </a:tblGrid>
              <a:tr h="1864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2018 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연구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2019 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연구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42774"/>
                  </a:ext>
                </a:extLst>
              </a:tr>
              <a:tr h="1864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pc="-1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평소행동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욕구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pc="-1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평소행동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욕구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752505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67B8111-7779-4670-9AE6-D275FD7BB438}"/>
              </a:ext>
            </a:extLst>
          </p:cNvPr>
          <p:cNvSpPr txBox="1"/>
          <p:nvPr/>
        </p:nvSpPr>
        <p:spPr>
          <a:xfrm>
            <a:off x="527503" y="4891465"/>
            <a:ext cx="3833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Source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: 2018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검사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-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재검사 신뢰도 연구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(N=120); 2019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신뢰도 연구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(N=132)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ea typeface="나눔스퀘어" panose="020B0600000101010101" pitchFamily="50" charset="-127"/>
            </a:endParaRPr>
          </a:p>
        </p:txBody>
      </p:sp>
      <p:graphicFrame>
        <p:nvGraphicFramePr>
          <p:cNvPr id="24" name="표 4">
            <a:extLst>
              <a:ext uri="{FF2B5EF4-FFF2-40B4-BE49-F238E27FC236}">
                <a16:creationId xmlns:a16="http://schemas.microsoft.com/office/drawing/2014/main" id="{C0658F21-398C-4B64-A60D-915027DD5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35237"/>
              </p:ext>
            </p:extLst>
          </p:nvPr>
        </p:nvGraphicFramePr>
        <p:xfrm>
          <a:off x="4698974" y="2683743"/>
          <a:ext cx="3907581" cy="214810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05735">
                  <a:extLst>
                    <a:ext uri="{9D8B030D-6E8A-4147-A177-3AD203B41FA5}">
                      <a16:colId xmlns:a16="http://schemas.microsoft.com/office/drawing/2014/main" val="3893933250"/>
                    </a:ext>
                  </a:extLst>
                </a:gridCol>
                <a:gridCol w="1250923">
                  <a:extLst>
                    <a:ext uri="{9D8B030D-6E8A-4147-A177-3AD203B41FA5}">
                      <a16:colId xmlns:a16="http://schemas.microsoft.com/office/drawing/2014/main" val="1173649193"/>
                    </a:ext>
                  </a:extLst>
                </a:gridCol>
                <a:gridCol w="1250923">
                  <a:extLst>
                    <a:ext uri="{9D8B030D-6E8A-4147-A177-3AD203B41FA5}">
                      <a16:colId xmlns:a16="http://schemas.microsoft.com/office/drawing/2014/main" val="380888351"/>
                    </a:ext>
                  </a:extLst>
                </a:gridCol>
              </a:tblGrid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ea typeface="나눔스퀘어" panose="020B0600000101010101" pitchFamily="50" charset="-127"/>
                        </a:rPr>
                        <a:t>사무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행정 </a:t>
                      </a:r>
                      <a:r>
                        <a:rPr lang="en-US" altLang="ko-KR" sz="800" b="0" dirty="0"/>
                        <a:t>(Administrative)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ea typeface="나눔스퀘어" panose="020B0600000101010101" pitchFamily="50" charset="-127"/>
                        </a:rPr>
                        <a:t>.89</a:t>
                      </a:r>
                      <a:endParaRPr lang="ko-KR" altLang="en-US" sz="8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552570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예술 </a:t>
                      </a:r>
                      <a:r>
                        <a:rPr lang="en-US" altLang="ko-KR" sz="800" dirty="0"/>
                        <a:t>(Artistic)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.82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04208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문학 </a:t>
                      </a:r>
                      <a:r>
                        <a:rPr lang="en-US" altLang="ko-KR" sz="800" dirty="0"/>
                        <a:t>(Literary)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0360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음악 </a:t>
                      </a:r>
                      <a:r>
                        <a:rPr lang="en-US" altLang="ko-KR" sz="800" dirty="0"/>
                        <a:t>(Musical)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.89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90671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숫자 </a:t>
                      </a:r>
                      <a:r>
                        <a:rPr lang="en-US" altLang="ko-KR" sz="800" dirty="0"/>
                        <a:t>(Numerical)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53882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야외 </a:t>
                      </a:r>
                      <a:r>
                        <a:rPr lang="en-US" altLang="ko-KR" sz="800" dirty="0"/>
                        <a:t>(Outdoor)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.92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597489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설득</a:t>
                      </a:r>
                      <a:r>
                        <a:rPr lang="en-US" altLang="ko-KR" sz="800" dirty="0"/>
                        <a:t> (Persuasive)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.78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58785"/>
                  </a:ext>
                </a:extLst>
              </a:tr>
              <a:tr h="215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과학 </a:t>
                      </a:r>
                      <a:r>
                        <a:rPr lang="en-US" altLang="ko-KR" sz="800" dirty="0"/>
                        <a:t>(Scientific)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.72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.84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380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사회복지 </a:t>
                      </a:r>
                      <a:r>
                        <a:rPr lang="en-US" altLang="ko-KR" sz="800" dirty="0"/>
                        <a:t>(Social Service)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.85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.91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16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ea typeface="나눔스퀘어" panose="020B0600000101010101" pitchFamily="50" charset="-127"/>
                        </a:rPr>
                        <a:t>기술 </a:t>
                      </a:r>
                      <a:r>
                        <a:rPr lang="en-US" altLang="ko-KR" sz="800" dirty="0"/>
                        <a:t>(Technical)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.83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ea typeface="나눔스퀘어" panose="020B0600000101010101" pitchFamily="50" charset="-127"/>
                        </a:rPr>
                        <a:t>.90</a:t>
                      </a:r>
                      <a:endParaRPr lang="ko-KR" altLang="en-US" sz="80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850429"/>
                  </a:ext>
                </a:extLst>
              </a:tr>
            </a:tbl>
          </a:graphicData>
        </a:graphic>
      </p:graphicFrame>
      <p:graphicFrame>
        <p:nvGraphicFramePr>
          <p:cNvPr id="25" name="표 18">
            <a:extLst>
              <a:ext uri="{FF2B5EF4-FFF2-40B4-BE49-F238E27FC236}">
                <a16:creationId xmlns:a16="http://schemas.microsoft.com/office/drawing/2014/main" id="{D58EFAF1-C984-4265-93EE-C134939B4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013100"/>
              </p:ext>
            </p:extLst>
          </p:nvPr>
        </p:nvGraphicFramePr>
        <p:xfrm>
          <a:off x="6104708" y="2461965"/>
          <a:ext cx="2501848" cy="227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924">
                  <a:extLst>
                    <a:ext uri="{9D8B030D-6E8A-4147-A177-3AD203B41FA5}">
                      <a16:colId xmlns:a16="http://schemas.microsoft.com/office/drawing/2014/main" val="2365907355"/>
                    </a:ext>
                  </a:extLst>
                </a:gridCol>
                <a:gridCol w="1250924">
                  <a:extLst>
                    <a:ext uri="{9D8B030D-6E8A-4147-A177-3AD203B41FA5}">
                      <a16:colId xmlns:a16="http://schemas.microsoft.com/office/drawing/2014/main" val="2726321835"/>
                    </a:ext>
                  </a:extLst>
                </a:gridCol>
              </a:tblGrid>
              <a:tr h="2278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2018 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연구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a typeface="나눔스퀘어" panose="020B0600000101010101" pitchFamily="50" charset="-127"/>
                        </a:rPr>
                        <a:t>2019 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연구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792602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7D2F39FB-B586-4251-834F-3A0CABAFA2A8}"/>
              </a:ext>
            </a:extLst>
          </p:cNvPr>
          <p:cNvSpPr txBox="1"/>
          <p:nvPr/>
        </p:nvSpPr>
        <p:spPr>
          <a:xfrm>
            <a:off x="4611876" y="4889622"/>
            <a:ext cx="3833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Source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: 2018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검사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-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재검사 신뢰도 연구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(N=120); 2019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버크만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 신뢰도 연구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a typeface="나눔스퀘어" panose="020B0600000101010101" pitchFamily="50" charset="-127"/>
              </a:rPr>
              <a:t>(N=132)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ea typeface="나눔스퀘어" panose="020B0600000101010101" pitchFamily="50" charset="-127"/>
            </a:endParaRP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F64A4E57-4AD2-4CC4-93B1-B79D4CCF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68728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5D5426-878C-4F27-BC29-F43CCFE40CDB}"/>
              </a:ext>
            </a:extLst>
          </p:cNvPr>
          <p:cNvSpPr txBox="1"/>
          <p:nvPr/>
        </p:nvSpPr>
        <p:spPr>
          <a:xfrm>
            <a:off x="214459" y="592959"/>
            <a:ext cx="8284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타당도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B03BE-9F0C-4C55-856A-0953001D739D}"/>
              </a:ext>
            </a:extLst>
          </p:cNvPr>
          <p:cNvSpPr txBox="1"/>
          <p:nvPr/>
        </p:nvSpPr>
        <p:spPr>
          <a:xfrm>
            <a:off x="429605" y="1136645"/>
            <a:ext cx="3772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안면타당도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(Face Validity)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2088A-2662-4A2F-A390-3EC1A88303D1}"/>
              </a:ext>
            </a:extLst>
          </p:cNvPr>
          <p:cNvSpPr txBox="1"/>
          <p:nvPr/>
        </p:nvSpPr>
        <p:spPr>
          <a:xfrm>
            <a:off x="731520" y="1504090"/>
            <a:ext cx="41440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: 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검사문항에 대한 타당도가 피험자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(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비전문가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)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에 의해 판단되는 방법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CD3B1DB-A299-488B-83D2-1059A2BB7335}"/>
              </a:ext>
            </a:extLst>
          </p:cNvPr>
          <p:cNvSpPr/>
          <p:nvPr/>
        </p:nvSpPr>
        <p:spPr>
          <a:xfrm>
            <a:off x="731520" y="1873599"/>
            <a:ext cx="8027651" cy="116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ko-KR" altLang="en-US" sz="12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버크만은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조직 분석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승진 결정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팀빌딩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채용 및 선발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리더십 개발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코칭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인수합병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조직문화 진단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등에 </a:t>
            </a:r>
            <a:b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</a:b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70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년 가까이 주요한 툴로서 사용되어 왔습니다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</a:t>
            </a:r>
          </a:p>
          <a:p>
            <a:pPr marL="269875" indent="-269875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전기통신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보험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교육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석유화학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엔지니어링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재무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보건서비스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정부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도소매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제조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항공우주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서비스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에너지 등의 산업분야에 걸쳐 수천 개의 기업들이 </a:t>
            </a:r>
            <a:r>
              <a:rPr lang="ko-KR" altLang="en-US" sz="12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버크만을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사용하고 그 안면타당성을 인정해주었습니다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2706FF-3B64-4E67-8921-DF61ADA04BF5}"/>
              </a:ext>
            </a:extLst>
          </p:cNvPr>
          <p:cNvSpPr txBox="1"/>
          <p:nvPr/>
        </p:nvSpPr>
        <p:spPr>
          <a:xfrm>
            <a:off x="429605" y="3461827"/>
            <a:ext cx="3772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Arial" panose="020B0604020202020204" pitchFamily="34" charset="0"/>
              </a:rPr>
              <a:t>구성타당도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(Construct Validity)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50A681-7F02-4601-AD9D-3860F3B4FA4A}"/>
              </a:ext>
            </a:extLst>
          </p:cNvPr>
          <p:cNvSpPr txBox="1"/>
          <p:nvPr/>
        </p:nvSpPr>
        <p:spPr>
          <a:xfrm>
            <a:off x="731520" y="3829272"/>
            <a:ext cx="5214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: 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검사도구가 진단에 사용하는 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“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개념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”(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: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성질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,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특성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)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ea typeface="나눔스퀘어" panose="020B0600000101010101" pitchFamily="50" charset="-127"/>
              </a:rPr>
              <a:t>을 제대로 측정하고 있는지를 확인함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76B20DC-2714-46FE-9A08-807808F79E1A}"/>
              </a:ext>
            </a:extLst>
          </p:cNvPr>
          <p:cNvSpPr/>
          <p:nvPr/>
        </p:nvSpPr>
        <p:spPr>
          <a:xfrm>
            <a:off x="731520" y="4251032"/>
            <a:ext cx="5843451" cy="338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ko-KR" altLang="en-US" sz="120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버크만은</a:t>
            </a:r>
            <a:r>
              <a:rPr lang="ko-KR" altLang="en-US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아래와 같은 비교연구를 통해 구성타당도를 측정 및 확인하였습니다</a:t>
            </a:r>
            <a:r>
              <a:rPr lang="en-US" altLang="ko-KR" sz="120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188146E-461A-49AE-B853-95E68F6CD668}"/>
              </a:ext>
            </a:extLst>
          </p:cNvPr>
          <p:cNvSpPr/>
          <p:nvPr/>
        </p:nvSpPr>
        <p:spPr>
          <a:xfrm>
            <a:off x="1345467" y="4620545"/>
            <a:ext cx="5843451" cy="17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요소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(factor)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</a:t>
            </a: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흥미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(interests) 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MBTI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 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MMPI(The Minnesota Multiphasic Personality Inventory) 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16PF(Personality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Factors) 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CPI(California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Psychological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Inventory) 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EPI(Eysenck Personality Inventory) 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버크만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</a:t>
            </a:r>
            <a:r>
              <a:rPr lang="en-US" altLang="ko-KR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vs NEO</a:t>
            </a:r>
            <a:r>
              <a:rPr lang="ko-KR" altLang="en-US" sz="1050" dirty="0">
                <a:solidFill>
                  <a:srgbClr val="444444"/>
                </a:solidFill>
                <a:latin typeface="나눔고딕"/>
                <a:ea typeface="나눔스퀘어" panose="020B0600000101010101" pitchFamily="50" charset="-127"/>
              </a:rPr>
              <a:t> 비교</a:t>
            </a:r>
            <a:endParaRPr lang="en-US" altLang="ko-KR" sz="1050" dirty="0">
              <a:solidFill>
                <a:srgbClr val="444444"/>
              </a:solidFill>
              <a:latin typeface="나눔고딕"/>
              <a:ea typeface="나눔스퀘어" panose="020B0600000101010101" pitchFamily="50" charset="-127"/>
            </a:endParaRPr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8BFD724E-AE98-4E56-B611-9332740F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8922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/>
          </p:cNvSpPr>
          <p:nvPr/>
        </p:nvSpPr>
        <p:spPr bwMode="auto">
          <a:xfrm>
            <a:off x="875109" y="238869"/>
            <a:ext cx="6158136" cy="494482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  <p:txBody>
          <a:bodyPr lIns="88892" tIns="50795" rIns="88892" bIns="50795"/>
          <a:lstStyle/>
          <a:p>
            <a:pPr defTabSz="913028"/>
            <a:endParaRPr lang="ko-KR" altLang="en-US" sz="2400" dirty="0">
              <a:solidFill>
                <a:prstClr val="black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Helvetic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7650" y="543744"/>
            <a:ext cx="574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진단을 적용한 국내외 기업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&amp;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기관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A7EEFE49-73FE-4705-A02F-DD7E2A0C8BBD}"/>
              </a:ext>
            </a:extLst>
          </p:cNvPr>
          <p:cNvSpPr/>
          <p:nvPr/>
        </p:nvSpPr>
        <p:spPr>
          <a:xfrm>
            <a:off x="6576888" y="1675561"/>
            <a:ext cx="2290887" cy="35154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80909139-F019-4C13-9400-090539FC23F9}"/>
              </a:ext>
            </a:extLst>
          </p:cNvPr>
          <p:cNvSpPr/>
          <p:nvPr/>
        </p:nvSpPr>
        <p:spPr>
          <a:xfrm>
            <a:off x="3692495" y="1675561"/>
            <a:ext cx="2805918" cy="35154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01" name="모서리가 둥근 직사각형 63">
            <a:extLst>
              <a:ext uri="{FF2B5EF4-FFF2-40B4-BE49-F238E27FC236}">
                <a16:creationId xmlns:a16="http://schemas.microsoft.com/office/drawing/2014/main" id="{0CF7A5B9-7F4E-4AA4-B50C-FE4E3CF845F6}"/>
              </a:ext>
            </a:extLst>
          </p:cNvPr>
          <p:cNvSpPr/>
          <p:nvPr/>
        </p:nvSpPr>
        <p:spPr>
          <a:xfrm>
            <a:off x="3696705" y="1439667"/>
            <a:ext cx="2802374" cy="3505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공공기관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EB01118-C6E9-46C2-B3B5-47BCDD87B213}"/>
              </a:ext>
            </a:extLst>
          </p:cNvPr>
          <p:cNvSpPr/>
          <p:nvPr/>
        </p:nvSpPr>
        <p:spPr>
          <a:xfrm>
            <a:off x="283101" y="1675561"/>
            <a:ext cx="3333172" cy="35154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70E3408B-E39D-491F-9FF3-B7622D847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378501"/>
            <a:ext cx="2587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9pPr>
          </a:lstStyle>
          <a:p>
            <a:pPr eaLnBrk="1">
              <a:buFont typeface="Wingdings" panose="05000000000000000000" pitchFamily="2" charset="2"/>
              <a:buChar char="§"/>
            </a:pP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버크만인터내셔널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고객사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D8CDAC60-0C4C-4B57-96DB-BD435EFAE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100" y="1049265"/>
            <a:ext cx="22220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9pPr>
          </a:lstStyle>
          <a:p>
            <a:pPr eaLnBrk="1">
              <a:buFont typeface="Wingdings" panose="05000000000000000000" pitchFamily="2" charset="2"/>
              <a:buChar char="§"/>
            </a:pP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버크만코리아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고객사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6" name="모서리가 둥근 직사각형 61">
            <a:extLst>
              <a:ext uri="{FF2B5EF4-FFF2-40B4-BE49-F238E27FC236}">
                <a16:creationId xmlns:a16="http://schemas.microsoft.com/office/drawing/2014/main" id="{DA664400-1495-4C46-9291-0D0E964319C2}"/>
              </a:ext>
            </a:extLst>
          </p:cNvPr>
          <p:cNvSpPr/>
          <p:nvPr/>
        </p:nvSpPr>
        <p:spPr>
          <a:xfrm>
            <a:off x="287311" y="1439667"/>
            <a:ext cx="3328962" cy="3505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민간기업</a:t>
            </a:r>
          </a:p>
        </p:txBody>
      </p:sp>
      <p:pic>
        <p:nvPicPr>
          <p:cNvPr id="112" name="Picture 2">
            <a:extLst>
              <a:ext uri="{FF2B5EF4-FFF2-40B4-BE49-F238E27FC236}">
                <a16:creationId xmlns:a16="http://schemas.microsoft.com/office/drawing/2014/main" id="{66ABA73F-5486-44E9-9E7E-23EBE7C65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0198" y="4763413"/>
            <a:ext cx="783759" cy="317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0">
            <a:extLst>
              <a:ext uri="{FF2B5EF4-FFF2-40B4-BE49-F238E27FC236}">
                <a16:creationId xmlns:a16="http://schemas.microsoft.com/office/drawing/2014/main" id="{6871C199-44E9-48FC-AEFA-DE0971880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6205" y="1801668"/>
            <a:ext cx="943198" cy="42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2">
            <a:extLst>
              <a:ext uri="{FF2B5EF4-FFF2-40B4-BE49-F238E27FC236}">
                <a16:creationId xmlns:a16="http://schemas.microsoft.com/office/drawing/2014/main" id="{8E66C8BD-6A16-4FA9-A53A-85B03F2F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7166" y="2923096"/>
            <a:ext cx="500933" cy="44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2">
            <a:extLst>
              <a:ext uri="{FF2B5EF4-FFF2-40B4-BE49-F238E27FC236}">
                <a16:creationId xmlns:a16="http://schemas.microsoft.com/office/drawing/2014/main" id="{2F811638-9126-49C7-BB0B-A87C3145F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21417" y="3978715"/>
            <a:ext cx="909712" cy="15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3">
            <a:extLst>
              <a:ext uri="{FF2B5EF4-FFF2-40B4-BE49-F238E27FC236}">
                <a16:creationId xmlns:a16="http://schemas.microsoft.com/office/drawing/2014/main" id="{0E93595D-2847-4A01-BC68-71133D6C1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6632" y="3118589"/>
            <a:ext cx="467325" cy="491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6" descr="한국외국어대학교">
            <a:hlinkClick r:id="rId8"/>
            <a:extLst>
              <a:ext uri="{FF2B5EF4-FFF2-40B4-BE49-F238E27FC236}">
                <a16:creationId xmlns:a16="http://schemas.microsoft.com/office/drawing/2014/main" id="{89BE5EA8-E625-4913-A55A-E30AA7684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2902" y="2261506"/>
            <a:ext cx="1202678" cy="251724"/>
          </a:xfrm>
          <a:prstGeom prst="rect">
            <a:avLst/>
          </a:prstGeom>
          <a:noFill/>
        </p:spPr>
      </p:pic>
      <p:pic>
        <p:nvPicPr>
          <p:cNvPr id="118" name="Picture 8" descr="성균관대학교(Sungkyungkwan University) - SKKU">
            <a:hlinkClick r:id="rId10"/>
            <a:extLst>
              <a:ext uri="{FF2B5EF4-FFF2-40B4-BE49-F238E27FC236}">
                <a16:creationId xmlns:a16="http://schemas.microsoft.com/office/drawing/2014/main" id="{85CCB927-E90B-46A3-B9C4-751274E9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08425" y="3684107"/>
            <a:ext cx="1330036" cy="220921"/>
          </a:xfrm>
          <a:prstGeom prst="rect">
            <a:avLst/>
          </a:prstGeom>
          <a:noFill/>
        </p:spPr>
      </p:pic>
      <p:pic>
        <p:nvPicPr>
          <p:cNvPr id="119" name="Picture 2">
            <a:extLst>
              <a:ext uri="{FF2B5EF4-FFF2-40B4-BE49-F238E27FC236}">
                <a16:creationId xmlns:a16="http://schemas.microsoft.com/office/drawing/2014/main" id="{1A634710-A4F0-4659-A464-A27B2850A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480" y="2597396"/>
            <a:ext cx="1145234" cy="27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그림 119">
            <a:extLst>
              <a:ext uri="{FF2B5EF4-FFF2-40B4-BE49-F238E27FC236}">
                <a16:creationId xmlns:a16="http://schemas.microsoft.com/office/drawing/2014/main" id="{F0815394-CA02-44BA-917F-3D4B6C1B57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94138" y="1896651"/>
            <a:ext cx="1120511" cy="265958"/>
          </a:xfrm>
          <a:prstGeom prst="rect">
            <a:avLst/>
          </a:prstGeom>
        </p:spPr>
      </p:pic>
      <p:pic>
        <p:nvPicPr>
          <p:cNvPr id="121" name="그림 120">
            <a:extLst>
              <a:ext uri="{FF2B5EF4-FFF2-40B4-BE49-F238E27FC236}">
                <a16:creationId xmlns:a16="http://schemas.microsoft.com/office/drawing/2014/main" id="{5553CF8D-107D-487F-BA36-44ECE50CEB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1176" y="4275822"/>
            <a:ext cx="437487" cy="442459"/>
          </a:xfrm>
          <a:prstGeom prst="rect">
            <a:avLst/>
          </a:prstGeom>
        </p:spPr>
      </p:pic>
      <p:pic>
        <p:nvPicPr>
          <p:cNvPr id="122" name="그림 121">
            <a:extLst>
              <a:ext uri="{FF2B5EF4-FFF2-40B4-BE49-F238E27FC236}">
                <a16:creationId xmlns:a16="http://schemas.microsoft.com/office/drawing/2014/main" id="{4A8A4E0F-B955-43E4-B7F5-13F61A8D7C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8566" y="2723218"/>
            <a:ext cx="575392" cy="339779"/>
          </a:xfrm>
          <a:prstGeom prst="rect">
            <a:avLst/>
          </a:prstGeom>
        </p:spPr>
      </p:pic>
      <p:pic>
        <p:nvPicPr>
          <p:cNvPr id="123" name="그림 122">
            <a:extLst>
              <a:ext uri="{FF2B5EF4-FFF2-40B4-BE49-F238E27FC236}">
                <a16:creationId xmlns:a16="http://schemas.microsoft.com/office/drawing/2014/main" id="{154F4AFF-1778-4641-B9E2-05B148875C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6955" y="3989991"/>
            <a:ext cx="878719" cy="255975"/>
          </a:xfrm>
          <a:prstGeom prst="rect">
            <a:avLst/>
          </a:prstGeom>
        </p:spPr>
      </p:pic>
      <p:pic>
        <p:nvPicPr>
          <p:cNvPr id="124" name="그림 123">
            <a:extLst>
              <a:ext uri="{FF2B5EF4-FFF2-40B4-BE49-F238E27FC236}">
                <a16:creationId xmlns:a16="http://schemas.microsoft.com/office/drawing/2014/main" id="{540456AE-B03A-48BC-A183-076FB499D8C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12048" y="4237913"/>
            <a:ext cx="1105198" cy="187928"/>
          </a:xfrm>
          <a:prstGeom prst="rect">
            <a:avLst/>
          </a:prstGeom>
        </p:spPr>
      </p:pic>
      <p:pic>
        <p:nvPicPr>
          <p:cNvPr id="125" name="그림 124">
            <a:extLst>
              <a:ext uri="{FF2B5EF4-FFF2-40B4-BE49-F238E27FC236}">
                <a16:creationId xmlns:a16="http://schemas.microsoft.com/office/drawing/2014/main" id="{A64CDEC0-D3BF-450E-AD5E-AED9C60E27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3273" y="3001668"/>
            <a:ext cx="729675" cy="251912"/>
          </a:xfrm>
          <a:prstGeom prst="rect">
            <a:avLst/>
          </a:prstGeom>
        </p:spPr>
      </p:pic>
      <p:pic>
        <p:nvPicPr>
          <p:cNvPr id="126" name="그림 125">
            <a:extLst>
              <a:ext uri="{FF2B5EF4-FFF2-40B4-BE49-F238E27FC236}">
                <a16:creationId xmlns:a16="http://schemas.microsoft.com/office/drawing/2014/main" id="{6A29CDE3-52FD-4BDD-A6F8-85354B8D10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34094" y="3320307"/>
            <a:ext cx="874329" cy="284291"/>
          </a:xfrm>
          <a:prstGeom prst="rect">
            <a:avLst/>
          </a:prstGeom>
        </p:spPr>
      </p:pic>
      <p:pic>
        <p:nvPicPr>
          <p:cNvPr id="127" name="그림 126">
            <a:extLst>
              <a:ext uri="{FF2B5EF4-FFF2-40B4-BE49-F238E27FC236}">
                <a16:creationId xmlns:a16="http://schemas.microsoft.com/office/drawing/2014/main" id="{B087B739-3F47-44B4-A78E-14B63D1A2C6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61818" y="4830140"/>
            <a:ext cx="825102" cy="213757"/>
          </a:xfrm>
          <a:prstGeom prst="rect">
            <a:avLst/>
          </a:prstGeom>
        </p:spPr>
      </p:pic>
      <p:pic>
        <p:nvPicPr>
          <p:cNvPr id="128" name="그림 127">
            <a:extLst>
              <a:ext uri="{FF2B5EF4-FFF2-40B4-BE49-F238E27FC236}">
                <a16:creationId xmlns:a16="http://schemas.microsoft.com/office/drawing/2014/main" id="{1D246F72-F38E-45E2-A394-3D6CC5573CE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72042" y="3700423"/>
            <a:ext cx="782344" cy="222948"/>
          </a:xfrm>
          <a:prstGeom prst="rect">
            <a:avLst/>
          </a:prstGeom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FCCAB75C-C3F0-4AF7-B884-A4FA2B14208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86753" y="4494389"/>
            <a:ext cx="943062" cy="269024"/>
          </a:xfrm>
          <a:prstGeom prst="rect">
            <a:avLst/>
          </a:prstGeom>
        </p:spPr>
      </p:pic>
      <p:pic>
        <p:nvPicPr>
          <p:cNvPr id="130" name="그림 129">
            <a:extLst>
              <a:ext uri="{FF2B5EF4-FFF2-40B4-BE49-F238E27FC236}">
                <a16:creationId xmlns:a16="http://schemas.microsoft.com/office/drawing/2014/main" id="{653A6C9F-8B63-4E53-94B0-B373B3F7099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068292" y="2283118"/>
            <a:ext cx="636771" cy="358423"/>
          </a:xfrm>
          <a:prstGeom prst="rect">
            <a:avLst/>
          </a:prstGeom>
        </p:spPr>
      </p:pic>
      <p:sp>
        <p:nvSpPr>
          <p:cNvPr id="131" name="모서리가 둥근 직사각형 65">
            <a:extLst>
              <a:ext uri="{FF2B5EF4-FFF2-40B4-BE49-F238E27FC236}">
                <a16:creationId xmlns:a16="http://schemas.microsoft.com/office/drawing/2014/main" id="{73F03B37-6868-4D68-B28C-9D9473407A16}"/>
              </a:ext>
            </a:extLst>
          </p:cNvPr>
          <p:cNvSpPr/>
          <p:nvPr/>
        </p:nvSpPr>
        <p:spPr>
          <a:xfrm>
            <a:off x="6581098" y="1439667"/>
            <a:ext cx="2287994" cy="3505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교육기관</a:t>
            </a:r>
          </a:p>
        </p:txBody>
      </p:sp>
      <p:pic>
        <p:nvPicPr>
          <p:cNvPr id="132" name="Picture 2">
            <a:extLst>
              <a:ext uri="{FF2B5EF4-FFF2-40B4-BE49-F238E27FC236}">
                <a16:creationId xmlns:a16="http://schemas.microsoft.com/office/drawing/2014/main" id="{43DBDC51-9DBD-42F0-9236-894AA0EAE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748790" y="3356694"/>
            <a:ext cx="1273627" cy="25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2" descr="D:\임지연\05 버크만 디자인자료\주요고객사로고\서울시교육연수원.jpg">
            <a:extLst>
              <a:ext uri="{FF2B5EF4-FFF2-40B4-BE49-F238E27FC236}">
                <a16:creationId xmlns:a16="http://schemas.microsoft.com/office/drawing/2014/main" id="{EC9587E1-39A7-4E11-85F7-AE030E2B0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154700" y="3210663"/>
            <a:ext cx="1161826" cy="27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">
            <a:extLst>
              <a:ext uri="{FF2B5EF4-FFF2-40B4-BE49-F238E27FC236}">
                <a16:creationId xmlns:a16="http://schemas.microsoft.com/office/drawing/2014/main" id="{E62B70E0-75B0-444B-993A-4884512BE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218200" y="2094975"/>
            <a:ext cx="1121020" cy="333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20">
            <a:extLst>
              <a:ext uri="{FF2B5EF4-FFF2-40B4-BE49-F238E27FC236}">
                <a16:creationId xmlns:a16="http://schemas.microsoft.com/office/drawing/2014/main" id="{F1D59629-2DF1-4BE6-8609-455FA700E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958701" y="3502780"/>
            <a:ext cx="1409408" cy="29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그림 62">
            <a:extLst>
              <a:ext uri="{FF2B5EF4-FFF2-40B4-BE49-F238E27FC236}">
                <a16:creationId xmlns:a16="http://schemas.microsoft.com/office/drawing/2014/main" id="{B014F817-4409-43CF-B1C3-2DBCAE654651}"/>
              </a:ext>
            </a:extLst>
          </p:cNvPr>
          <p:cNvPicPr>
            <a:picLocks noChangeAspect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148155" y="1840544"/>
            <a:ext cx="1169789" cy="224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27" descr="D:\버크만코리아(임지연)\버크만\05 버크만 디자인\디자인자료\로고\주요고객사로고\여성센터\경기도여성비전센터 copy.png">
            <a:extLst>
              <a:ext uri="{FF2B5EF4-FFF2-40B4-BE49-F238E27FC236}">
                <a16:creationId xmlns:a16="http://schemas.microsoft.com/office/drawing/2014/main" id="{48683B19-AD02-413F-9131-4E1E7DC65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185350" y="4813582"/>
            <a:ext cx="1182759" cy="36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32" descr="D:\버크만코리아(임지연)\버크만\05 버크만 디자인\디자인자료\로고\주요고객사로고\여성센터\시흥시 경제정책과 여성새일팀.PNG">
            <a:extLst>
              <a:ext uri="{FF2B5EF4-FFF2-40B4-BE49-F238E27FC236}">
                <a16:creationId xmlns:a16="http://schemas.microsoft.com/office/drawing/2014/main" id="{61813835-74D2-48D5-8928-878FA395A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840249" y="2506601"/>
            <a:ext cx="825062" cy="41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35" descr="D:\버크만코리아(임지연)\버크만\05 버크만 디자인\디자인자료\로고\주요고객사로고\여성센터\제천새일센터.PNG">
            <a:extLst>
              <a:ext uri="{FF2B5EF4-FFF2-40B4-BE49-F238E27FC236}">
                <a16:creationId xmlns:a16="http://schemas.microsoft.com/office/drawing/2014/main" id="{3FA4E33E-F531-447C-97A0-68D574977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822415" y="4743631"/>
            <a:ext cx="1345357" cy="38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46">
            <a:extLst>
              <a:ext uri="{FF2B5EF4-FFF2-40B4-BE49-F238E27FC236}">
                <a16:creationId xmlns:a16="http://schemas.microsoft.com/office/drawing/2014/main" id="{F75F9BD0-BB7E-402F-B307-C637736D5394}"/>
              </a:ext>
            </a:extLst>
          </p:cNvPr>
          <p:cNvPicPr>
            <a:picLocks noChangeAspect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3822415" y="1818852"/>
            <a:ext cx="1110260" cy="308406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41" name="Picture 47">
            <a:extLst>
              <a:ext uri="{FF2B5EF4-FFF2-40B4-BE49-F238E27FC236}">
                <a16:creationId xmlns:a16="http://schemas.microsoft.com/office/drawing/2014/main" id="{62D0B0CC-440C-4B96-8C70-05BE0504F5B7}"/>
              </a:ext>
            </a:extLst>
          </p:cNvPr>
          <p:cNvPicPr>
            <a:picLocks noChangeAspect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4908943" y="3767341"/>
            <a:ext cx="911945" cy="408533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42" name="Picture 48">
            <a:extLst>
              <a:ext uri="{FF2B5EF4-FFF2-40B4-BE49-F238E27FC236}">
                <a16:creationId xmlns:a16="http://schemas.microsoft.com/office/drawing/2014/main" id="{3C7799BE-E932-480C-A221-AF6CC8F3C6AA}"/>
              </a:ext>
            </a:extLst>
          </p:cNvPr>
          <p:cNvPicPr>
            <a:picLocks noChangeAspect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3803515" y="2148790"/>
            <a:ext cx="1218902" cy="341561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43" name="Picture 4" descr="http://www.arex.or.kr/imgs/header_logo.gif">
            <a:hlinkClick r:id="rId36"/>
            <a:extLst>
              <a:ext uri="{FF2B5EF4-FFF2-40B4-BE49-F238E27FC236}">
                <a16:creationId xmlns:a16="http://schemas.microsoft.com/office/drawing/2014/main" id="{793C3A6F-0EB2-4D52-AE1B-1477C36FE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3827054" y="3686290"/>
            <a:ext cx="963766" cy="185043"/>
          </a:xfrm>
          <a:prstGeom prst="rect">
            <a:avLst/>
          </a:prstGeom>
          <a:noFill/>
        </p:spPr>
      </p:pic>
      <p:pic>
        <p:nvPicPr>
          <p:cNvPr id="144" name="Picture 2">
            <a:extLst>
              <a:ext uri="{FF2B5EF4-FFF2-40B4-BE49-F238E27FC236}">
                <a16:creationId xmlns:a16="http://schemas.microsoft.com/office/drawing/2014/main" id="{5525F83D-6EE2-45DE-9B95-881587EC6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42" y="4618068"/>
            <a:ext cx="1263912" cy="21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2">
            <a:extLst>
              <a:ext uri="{FF2B5EF4-FFF2-40B4-BE49-F238E27FC236}">
                <a16:creationId xmlns:a16="http://schemas.microsoft.com/office/drawing/2014/main" id="{1BDE1DA8-5C28-4FC5-8A0E-A00F1BC51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095" y="3802632"/>
            <a:ext cx="451503" cy="32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9980D88F-A924-4D26-9E3B-C3EE690E706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797297" y="4020863"/>
            <a:ext cx="1082929" cy="299231"/>
          </a:xfrm>
          <a:prstGeom prst="rect">
            <a:avLst/>
          </a:prstGeom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2EC25B40-E840-4B93-A32C-6827C7F5C991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286955" y="2771127"/>
            <a:ext cx="1076108" cy="323877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AF621311-2F97-4012-885A-104D290FCA44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5192163" y="4214146"/>
            <a:ext cx="1190320" cy="273187"/>
          </a:xfrm>
          <a:prstGeom prst="rect">
            <a:avLst/>
          </a:prstGeom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984820E5-3ECB-42CF-B1F1-716D5B79D733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807692" y="2998321"/>
            <a:ext cx="905971" cy="286700"/>
          </a:xfrm>
          <a:prstGeom prst="rect">
            <a:avLst/>
          </a:prstGeom>
        </p:spPr>
      </p:pic>
      <p:pic>
        <p:nvPicPr>
          <p:cNvPr id="150" name="그림 149">
            <a:extLst>
              <a:ext uri="{FF2B5EF4-FFF2-40B4-BE49-F238E27FC236}">
                <a16:creationId xmlns:a16="http://schemas.microsoft.com/office/drawing/2014/main" id="{6A3AC68F-C547-458B-B5D4-75649314E38B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826847" y="4403820"/>
            <a:ext cx="1312238" cy="302482"/>
          </a:xfrm>
          <a:prstGeom prst="rect">
            <a:avLst/>
          </a:prstGeom>
        </p:spPr>
      </p:pic>
      <p:pic>
        <p:nvPicPr>
          <p:cNvPr id="151" name="Picture 29" descr="D:\버크만코리아(임지연)\버크만\05 버크만 디자인\디자인자료\로고\주요고객사로고\여성센터\고용지원협회.PNG">
            <a:extLst>
              <a:ext uri="{FF2B5EF4-FFF2-40B4-BE49-F238E27FC236}">
                <a16:creationId xmlns:a16="http://schemas.microsoft.com/office/drawing/2014/main" id="{5B699AE5-6CDF-4B31-AB52-3D09D213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4771629" y="2562592"/>
            <a:ext cx="507876" cy="53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249F40B2-914D-47AE-A970-12A3CC522A0A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221810" y="2442726"/>
            <a:ext cx="1141253" cy="247676"/>
          </a:xfrm>
          <a:prstGeom prst="rect">
            <a:avLst/>
          </a:prstGeom>
        </p:spPr>
      </p:pic>
      <p:pic>
        <p:nvPicPr>
          <p:cNvPr id="153" name="Picture 16">
            <a:extLst>
              <a:ext uri="{FF2B5EF4-FFF2-40B4-BE49-F238E27FC236}">
                <a16:creationId xmlns:a16="http://schemas.microsoft.com/office/drawing/2014/main" id="{3E663892-AC26-46DB-BE3B-7C7156E8F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407183" y="3487219"/>
            <a:ext cx="475506" cy="38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E4830C41-0911-484A-9487-D02B4A9664FE}"/>
              </a:ext>
            </a:extLst>
          </p:cNvPr>
          <p:cNvPicPr>
            <a:picLocks noChangeAspect="1"/>
          </p:cNvPicPr>
          <p:nvPr/>
        </p:nvPicPr>
        <p:blipFill rotWithShape="1">
          <a:blip r:embed="rId48"/>
          <a:srcRect l="6618" t="25053" b="9874"/>
          <a:stretch/>
        </p:blipFill>
        <p:spPr>
          <a:xfrm>
            <a:off x="2612182" y="3235428"/>
            <a:ext cx="886579" cy="215088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441269ED-51D4-4AC5-A3D9-3E6A68B9D0FC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293574" y="4473979"/>
            <a:ext cx="1237921" cy="282630"/>
          </a:xfrm>
          <a:prstGeom prst="rect">
            <a:avLst/>
          </a:prstGeom>
        </p:spPr>
      </p:pic>
      <p:pic>
        <p:nvPicPr>
          <p:cNvPr id="156" name="Picture 7" descr="D:\임지연\05 버크만 디자인자료\주요고객사로고\sk네트웍스logo.jpg">
            <a:extLst>
              <a:ext uri="{FF2B5EF4-FFF2-40B4-BE49-F238E27FC236}">
                <a16:creationId xmlns:a16="http://schemas.microsoft.com/office/drawing/2014/main" id="{FC09DBA3-F24C-4C13-AB57-6CD10BE4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 cstate="print"/>
          <a:srcRect b="47417"/>
          <a:stretch>
            <a:fillRect/>
          </a:stretch>
        </p:blipFill>
        <p:spPr bwMode="auto">
          <a:xfrm>
            <a:off x="386190" y="1837165"/>
            <a:ext cx="751786" cy="287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" name="Picture 10" descr="D:\임지연\05 버크만 디자인자료\주요고객사로고\kt\kt_CI.jpg">
            <a:extLst>
              <a:ext uri="{FF2B5EF4-FFF2-40B4-BE49-F238E27FC236}">
                <a16:creationId xmlns:a16="http://schemas.microsoft.com/office/drawing/2014/main" id="{2BE39599-5D02-4772-AC02-F887386EC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 cstate="print"/>
          <a:srcRect l="24554" t="10022" r="26337" b="59911"/>
          <a:stretch>
            <a:fillRect/>
          </a:stretch>
        </p:blipFill>
        <p:spPr bwMode="auto">
          <a:xfrm>
            <a:off x="1103400" y="2225438"/>
            <a:ext cx="323701" cy="28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Picture 11" descr="D:\임지연\05 버크만 디자인자료\주요고객사로고\Doosan\Doosan_Logo_jpg\Doosan_Logo_3C_RGB.jpg">
            <a:extLst>
              <a:ext uri="{FF2B5EF4-FFF2-40B4-BE49-F238E27FC236}">
                <a16:creationId xmlns:a16="http://schemas.microsoft.com/office/drawing/2014/main" id="{F962CAEB-7C67-4302-9DA6-828D89B50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2011187" y="1831604"/>
            <a:ext cx="606997" cy="34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Picture 15">
            <a:extLst>
              <a:ext uri="{FF2B5EF4-FFF2-40B4-BE49-F238E27FC236}">
                <a16:creationId xmlns:a16="http://schemas.microsoft.com/office/drawing/2014/main" id="{1428865B-1BE5-4830-B7CF-1787A3A2E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1857749" y="3266950"/>
            <a:ext cx="679772" cy="18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9" descr="D:\임지연\05 버크만 디자인자료\주요고객사로고\LH\LH_JPG.jpg">
            <a:extLst>
              <a:ext uri="{FF2B5EF4-FFF2-40B4-BE49-F238E27FC236}">
                <a16:creationId xmlns:a16="http://schemas.microsoft.com/office/drawing/2014/main" id="{E2D51077-035D-4BFE-9029-58938D8D3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1543376" y="2224563"/>
            <a:ext cx="404068" cy="26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그림 61">
            <a:extLst>
              <a:ext uri="{FF2B5EF4-FFF2-40B4-BE49-F238E27FC236}">
                <a16:creationId xmlns:a16="http://schemas.microsoft.com/office/drawing/2014/main" id="{3A5327A7-BE07-4563-82E9-5855742794EB}"/>
              </a:ext>
            </a:extLst>
          </p:cNvPr>
          <p:cNvPicPr>
            <a:picLocks noChangeAspect="1"/>
          </p:cNvPicPr>
          <p:nvPr/>
        </p:nvPicPr>
        <p:blipFill>
          <a:blip r:embed="rId55" cstate="print"/>
          <a:srcRect r="19376" b="-6592"/>
          <a:stretch>
            <a:fillRect/>
          </a:stretch>
        </p:blipFill>
        <p:spPr bwMode="auto">
          <a:xfrm>
            <a:off x="354850" y="3218817"/>
            <a:ext cx="897943" cy="2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" name="Picture 2">
            <a:extLst>
              <a:ext uri="{FF2B5EF4-FFF2-40B4-BE49-F238E27FC236}">
                <a16:creationId xmlns:a16="http://schemas.microsoft.com/office/drawing/2014/main" id="{A81596E2-B4B2-46F1-9EBA-81B2F834A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420839" y="3863232"/>
            <a:ext cx="969381" cy="26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" name="Picture 3" descr="D:\버크만코리아(임지연)\버크만\05 버크만 디자인\디자인자료\로고\주요고객사로고\삼성전기.png">
            <a:extLst>
              <a:ext uri="{FF2B5EF4-FFF2-40B4-BE49-F238E27FC236}">
                <a16:creationId xmlns:a16="http://schemas.microsoft.com/office/drawing/2014/main" id="{57FF57F7-1FF4-4E1C-8DE6-A5008DBE6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1595109" y="3893559"/>
            <a:ext cx="895073" cy="18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" name="Picture 5" descr="D:\버크만코리아(임지연)\버크만\03 버크만 프로젝트\01 프로젝트\ASML코리아\asml_logo.png">
            <a:extLst>
              <a:ext uri="{FF2B5EF4-FFF2-40B4-BE49-F238E27FC236}">
                <a16:creationId xmlns:a16="http://schemas.microsoft.com/office/drawing/2014/main" id="{E54F45C3-F2B3-43F9-A3CE-3DA5D4237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371759" y="2906579"/>
            <a:ext cx="782464" cy="22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" name="Picture 6">
            <a:extLst>
              <a:ext uri="{FF2B5EF4-FFF2-40B4-BE49-F238E27FC236}">
                <a16:creationId xmlns:a16="http://schemas.microsoft.com/office/drawing/2014/main" id="{A87B0885-A2B2-486F-B6F9-6F36D6395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333170" y="2172081"/>
            <a:ext cx="695399" cy="39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" name="Picture 7" descr="D:\버크만코리아(임지연)\버크만\03 버크만 프로젝트\01 프로젝트\로슈진단\Untitled-1.jpg">
            <a:extLst>
              <a:ext uri="{FF2B5EF4-FFF2-40B4-BE49-F238E27FC236}">
                <a16:creationId xmlns:a16="http://schemas.microsoft.com/office/drawing/2014/main" id="{3D3AA49A-C2C3-4402-934A-423F2D589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0" cstate="print"/>
          <a:srcRect/>
          <a:stretch>
            <a:fillRect/>
          </a:stretch>
        </p:blipFill>
        <p:spPr bwMode="auto">
          <a:xfrm>
            <a:off x="843565" y="4432475"/>
            <a:ext cx="654209" cy="37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9">
            <a:extLst>
              <a:ext uri="{FF2B5EF4-FFF2-40B4-BE49-F238E27FC236}">
                <a16:creationId xmlns:a16="http://schemas.microsoft.com/office/drawing/2014/main" id="{1BFB2735-96FB-4280-851D-19BF1A5A4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933335" y="4124791"/>
            <a:ext cx="991985" cy="34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" name="Picture 2" descr="C:\Users\LJY\Desktop\art_1399621061.jpg">
            <a:extLst>
              <a:ext uri="{FF2B5EF4-FFF2-40B4-BE49-F238E27FC236}">
                <a16:creationId xmlns:a16="http://schemas.microsoft.com/office/drawing/2014/main" id="{14D16265-C75C-4BB1-80B0-794548234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1161776" y="2865322"/>
            <a:ext cx="939603" cy="42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" name="Picture 51">
            <a:extLst>
              <a:ext uri="{FF2B5EF4-FFF2-40B4-BE49-F238E27FC236}">
                <a16:creationId xmlns:a16="http://schemas.microsoft.com/office/drawing/2014/main" id="{1E0F2A3E-AD54-4358-939B-B185780D93E6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BEBA8EAE-BF5A-486C-A8C5-ECC9F3942E4B}">
                <a14:imgProps xmlns:a14="http://schemas.microsoft.com/office/drawing/2010/main">
                  <a14:imgLayer r:embed="rId6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28628" y="2956078"/>
            <a:ext cx="1407542" cy="202034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70" name="Picture 2" descr="SK planet">
            <a:hlinkClick r:id="rId65"/>
            <a:extLst>
              <a:ext uri="{FF2B5EF4-FFF2-40B4-BE49-F238E27FC236}">
                <a16:creationId xmlns:a16="http://schemas.microsoft.com/office/drawing/2014/main" id="{CF500866-1146-46CA-AEAF-89F9D979C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2076150" y="2211651"/>
            <a:ext cx="635324" cy="301510"/>
          </a:xfrm>
          <a:prstGeom prst="rect">
            <a:avLst/>
          </a:prstGeom>
          <a:noFill/>
        </p:spPr>
      </p:pic>
      <p:pic>
        <p:nvPicPr>
          <p:cNvPr id="171" name="Picture 10" descr="ISU">
            <a:extLst>
              <a:ext uri="{FF2B5EF4-FFF2-40B4-BE49-F238E27FC236}">
                <a16:creationId xmlns:a16="http://schemas.microsoft.com/office/drawing/2014/main" id="{078583E4-57DD-4909-A369-B98D2A13D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7" cstate="print"/>
          <a:srcRect/>
          <a:stretch>
            <a:fillRect/>
          </a:stretch>
        </p:blipFill>
        <p:spPr bwMode="auto">
          <a:xfrm>
            <a:off x="1203254" y="2612755"/>
            <a:ext cx="450323" cy="240690"/>
          </a:xfrm>
          <a:prstGeom prst="rect">
            <a:avLst/>
          </a:prstGeom>
          <a:noFill/>
        </p:spPr>
      </p:pic>
      <p:pic>
        <p:nvPicPr>
          <p:cNvPr id="172" name="Picture 2" descr="http://file.gamejob.co.kr/Co/Logo/GJ_Co_Logo_View.asp?FN=2013%5C8%5CGJ_Co_nexonhr.jpg">
            <a:hlinkClick r:id="rId68"/>
            <a:extLst>
              <a:ext uri="{FF2B5EF4-FFF2-40B4-BE49-F238E27FC236}">
                <a16:creationId xmlns:a16="http://schemas.microsoft.com/office/drawing/2014/main" id="{31D01F40-FE91-472F-95DF-AADA60D25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9" cstate="print"/>
          <a:srcRect/>
          <a:stretch>
            <a:fillRect/>
          </a:stretch>
        </p:blipFill>
        <p:spPr bwMode="auto">
          <a:xfrm>
            <a:off x="1831666" y="2661558"/>
            <a:ext cx="727332" cy="221495"/>
          </a:xfrm>
          <a:prstGeom prst="rect">
            <a:avLst/>
          </a:prstGeom>
          <a:noFill/>
        </p:spPr>
      </p:pic>
      <p:pic>
        <p:nvPicPr>
          <p:cNvPr id="173" name="Picture 4" descr="http://www.industrysolutions.co.kr/wp-content/uploads/2015/09/20150907_060800.jpg">
            <a:hlinkClick r:id="rId70"/>
            <a:extLst>
              <a:ext uri="{FF2B5EF4-FFF2-40B4-BE49-F238E27FC236}">
                <a16:creationId xmlns:a16="http://schemas.microsoft.com/office/drawing/2014/main" id="{AB40EE75-0994-45F6-B318-CB746A19B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1" cstate="print"/>
          <a:srcRect/>
          <a:stretch>
            <a:fillRect/>
          </a:stretch>
        </p:blipFill>
        <p:spPr bwMode="auto">
          <a:xfrm>
            <a:off x="356657" y="2588731"/>
            <a:ext cx="828944" cy="303238"/>
          </a:xfrm>
          <a:prstGeom prst="rect">
            <a:avLst/>
          </a:prstGeom>
          <a:noFill/>
        </p:spPr>
      </p:pic>
      <p:pic>
        <p:nvPicPr>
          <p:cNvPr id="174" name="Picture 2">
            <a:extLst>
              <a:ext uri="{FF2B5EF4-FFF2-40B4-BE49-F238E27FC236}">
                <a16:creationId xmlns:a16="http://schemas.microsoft.com/office/drawing/2014/main" id="{A4101F09-DDAB-4208-8D74-92932F2A4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2" cstate="print"/>
          <a:srcRect/>
          <a:stretch>
            <a:fillRect/>
          </a:stretch>
        </p:blipFill>
        <p:spPr bwMode="auto">
          <a:xfrm>
            <a:off x="1189124" y="1816338"/>
            <a:ext cx="767090" cy="33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4">
            <a:extLst>
              <a:ext uri="{FF2B5EF4-FFF2-40B4-BE49-F238E27FC236}">
                <a16:creationId xmlns:a16="http://schemas.microsoft.com/office/drawing/2014/main" id="{F0A36A82-9366-47A1-AC66-1654253FE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3" cstate="print"/>
          <a:srcRect/>
          <a:stretch>
            <a:fillRect/>
          </a:stretch>
        </p:blipFill>
        <p:spPr bwMode="auto">
          <a:xfrm>
            <a:off x="2515547" y="3497638"/>
            <a:ext cx="1009650" cy="28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그림 175">
            <a:extLst>
              <a:ext uri="{FF2B5EF4-FFF2-40B4-BE49-F238E27FC236}">
                <a16:creationId xmlns:a16="http://schemas.microsoft.com/office/drawing/2014/main" id="{71D48752-AE1F-4492-9374-167C9A288C47}"/>
              </a:ext>
            </a:extLst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2500962" y="4116900"/>
            <a:ext cx="917223" cy="328903"/>
          </a:xfrm>
          <a:prstGeom prst="rect">
            <a:avLst/>
          </a:prstGeom>
        </p:spPr>
      </p:pic>
      <p:pic>
        <p:nvPicPr>
          <p:cNvPr id="177" name="그림 176">
            <a:extLst>
              <a:ext uri="{FF2B5EF4-FFF2-40B4-BE49-F238E27FC236}">
                <a16:creationId xmlns:a16="http://schemas.microsoft.com/office/drawing/2014/main" id="{5926A22B-CC95-463D-8BA1-996EF9312E5F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BEBA8EAE-BF5A-486C-A8C5-ECC9F3942E4B}">
                <a14:imgProps xmlns:a14="http://schemas.microsoft.com/office/drawing/2010/main">
                  <a14:imgLayer r:embed="rId7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7690" y="3207085"/>
            <a:ext cx="713407" cy="382386"/>
          </a:xfrm>
          <a:prstGeom prst="rect">
            <a:avLst/>
          </a:prstGeom>
        </p:spPr>
      </p:pic>
      <p:pic>
        <p:nvPicPr>
          <p:cNvPr id="178" name="그림 177">
            <a:extLst>
              <a:ext uri="{FF2B5EF4-FFF2-40B4-BE49-F238E27FC236}">
                <a16:creationId xmlns:a16="http://schemas.microsoft.com/office/drawing/2014/main" id="{05B7BDF7-6887-474F-A889-03A8A632E761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2619655" y="3868694"/>
            <a:ext cx="920623" cy="225459"/>
          </a:xfrm>
          <a:prstGeom prst="rect">
            <a:avLst/>
          </a:prstGeom>
        </p:spPr>
      </p:pic>
      <p:pic>
        <p:nvPicPr>
          <p:cNvPr id="179" name="그림 178">
            <a:extLst>
              <a:ext uri="{FF2B5EF4-FFF2-40B4-BE49-F238E27FC236}">
                <a16:creationId xmlns:a16="http://schemas.microsoft.com/office/drawing/2014/main" id="{B40C9921-FFA9-4156-9C46-C7371159AC5F}"/>
              </a:ext>
            </a:extLst>
      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2738687" y="2191395"/>
            <a:ext cx="831314" cy="332526"/>
          </a:xfrm>
          <a:prstGeom prst="rect">
            <a:avLst/>
          </a:prstGeom>
        </p:spPr>
      </p:pic>
      <p:pic>
        <p:nvPicPr>
          <p:cNvPr id="180" name="그림 179">
            <a:extLst>
              <a:ext uri="{FF2B5EF4-FFF2-40B4-BE49-F238E27FC236}">
                <a16:creationId xmlns:a16="http://schemas.microsoft.com/office/drawing/2014/main" id="{D95070E1-1F0A-40BC-B373-B6BCF42630FC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440684" y="4173688"/>
            <a:ext cx="505379" cy="307622"/>
          </a:xfrm>
          <a:prstGeom prst="rect">
            <a:avLst/>
          </a:prstGeom>
        </p:spPr>
      </p:pic>
      <p:pic>
        <p:nvPicPr>
          <p:cNvPr id="181" name="그림 180">
            <a:extLst>
              <a:ext uri="{FF2B5EF4-FFF2-40B4-BE49-F238E27FC236}">
                <a16:creationId xmlns:a16="http://schemas.microsoft.com/office/drawing/2014/main" id="{A3D826E3-5293-4D36-BF17-0DBB2719381E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918339" y="3562026"/>
            <a:ext cx="905746" cy="284663"/>
          </a:xfrm>
          <a:prstGeom prst="rect">
            <a:avLst/>
          </a:prstGeom>
        </p:spPr>
      </p:pic>
      <p:pic>
        <p:nvPicPr>
          <p:cNvPr id="182" name="그림 181">
            <a:extLst>
              <a:ext uri="{FF2B5EF4-FFF2-40B4-BE49-F238E27FC236}">
                <a16:creationId xmlns:a16="http://schemas.microsoft.com/office/drawing/2014/main" id="{C992C1EE-43E0-43BA-8145-B8B163F86158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911852" y="4097596"/>
            <a:ext cx="473180" cy="296740"/>
          </a:xfrm>
          <a:prstGeom prst="rect">
            <a:avLst/>
          </a:prstGeom>
        </p:spPr>
      </p:pic>
      <p:pic>
        <p:nvPicPr>
          <p:cNvPr id="183" name="그림 182">
            <a:extLst>
              <a:ext uri="{FF2B5EF4-FFF2-40B4-BE49-F238E27FC236}">
                <a16:creationId xmlns:a16="http://schemas.microsoft.com/office/drawing/2014/main" id="{DAB7D4D1-C4DF-4173-9711-71239AFCAD72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BEBA8EAE-BF5A-486C-A8C5-ECC9F3942E4B}">
                <a14:imgProps xmlns:a14="http://schemas.microsoft.com/office/drawing/2010/main">
                  <a14:imgLayer r:embed="rId8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647" y="4750238"/>
            <a:ext cx="907597" cy="315214"/>
          </a:xfrm>
          <a:prstGeom prst="rect">
            <a:avLst/>
          </a:prstGeom>
        </p:spPr>
      </p:pic>
      <p:pic>
        <p:nvPicPr>
          <p:cNvPr id="184" name="Picture 50">
            <a:extLst>
              <a:ext uri="{FF2B5EF4-FFF2-40B4-BE49-F238E27FC236}">
                <a16:creationId xmlns:a16="http://schemas.microsoft.com/office/drawing/2014/main" id="{E31E1287-8753-49ED-BB70-2A38779D8D69}"/>
              </a:ext>
            </a:extLst>
          </p:cNvPr>
          <p:cNvPicPr>
            <a:picLocks noChangeAspect="1"/>
          </p:cNvPicPr>
          <p:nvPr/>
        </p:nvPicPr>
        <p:blipFill>
          <a:blip r:embed="rId84" cstate="print"/>
          <a:srcRect/>
          <a:stretch>
            <a:fillRect/>
          </a:stretch>
        </p:blipFill>
        <p:spPr bwMode="auto">
          <a:xfrm>
            <a:off x="2309304" y="4849190"/>
            <a:ext cx="1175370" cy="251148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85" name="그림 184">
            <a:extLst>
              <a:ext uri="{FF2B5EF4-FFF2-40B4-BE49-F238E27FC236}">
                <a16:creationId xmlns:a16="http://schemas.microsoft.com/office/drawing/2014/main" id="{273D9178-CF03-4DF2-9C15-B15124488DF7}"/>
              </a:ext>
            </a:extLst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2651676" y="1899215"/>
            <a:ext cx="869840" cy="247114"/>
          </a:xfrm>
          <a:prstGeom prst="rect">
            <a:avLst/>
          </a:prstGeom>
        </p:spPr>
      </p:pic>
      <p:pic>
        <p:nvPicPr>
          <p:cNvPr id="186" name="그림 185">
            <a:extLst>
              <a:ext uri="{FF2B5EF4-FFF2-40B4-BE49-F238E27FC236}">
                <a16:creationId xmlns:a16="http://schemas.microsoft.com/office/drawing/2014/main" id="{FC44F9F2-3597-470A-9885-37441224A007}"/>
              </a:ext>
            </a:extLst>
      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2716458" y="2614623"/>
            <a:ext cx="775034" cy="217484"/>
          </a:xfrm>
          <a:prstGeom prst="rect">
            <a:avLst/>
          </a:prstGeom>
        </p:spPr>
      </p:pic>
      <p:pic>
        <p:nvPicPr>
          <p:cNvPr id="187" name="그림 186">
            <a:extLst>
              <a:ext uri="{FF2B5EF4-FFF2-40B4-BE49-F238E27FC236}">
                <a16:creationId xmlns:a16="http://schemas.microsoft.com/office/drawing/2014/main" id="{8B5EDC64-31D8-4FF0-B277-08E650196FBE}"/>
              </a:ext>
            </a:extLst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918431" y="3488562"/>
            <a:ext cx="807255" cy="362133"/>
          </a:xfrm>
          <a:prstGeom prst="rect">
            <a:avLst/>
          </a:prstGeom>
        </p:spPr>
      </p:pic>
      <p:pic>
        <p:nvPicPr>
          <p:cNvPr id="188" name="그림 187">
            <a:extLst>
              <a:ext uri="{FF2B5EF4-FFF2-40B4-BE49-F238E27FC236}">
                <a16:creationId xmlns:a16="http://schemas.microsoft.com/office/drawing/2014/main" id="{7EA2ECC2-818E-46D3-AFB4-048DF0CAC8C8}"/>
              </a:ext>
            </a:extLst>
      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378639" y="4838113"/>
            <a:ext cx="799066" cy="260565"/>
          </a:xfrm>
          <a:prstGeom prst="rect">
            <a:avLst/>
          </a:prstGeom>
        </p:spPr>
      </p:pic>
      <p:pic>
        <p:nvPicPr>
          <p:cNvPr id="189" name="그림 188">
            <a:extLst>
              <a:ext uri="{FF2B5EF4-FFF2-40B4-BE49-F238E27FC236}">
                <a16:creationId xmlns:a16="http://schemas.microsoft.com/office/drawing/2014/main" id="{24871D50-79D1-4B29-B0BC-DC2DF938A77C}"/>
              </a:ext>
            </a:extLst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621530" y="4480036"/>
            <a:ext cx="595822" cy="306588"/>
          </a:xfrm>
          <a:prstGeom prst="rect">
            <a:avLst/>
          </a:prstGeom>
        </p:spPr>
      </p:pic>
      <p:pic>
        <p:nvPicPr>
          <p:cNvPr id="190" name="Picture 2">
            <a:extLst>
              <a:ext uri="{FF2B5EF4-FFF2-40B4-BE49-F238E27FC236}">
                <a16:creationId xmlns:a16="http://schemas.microsoft.com/office/drawing/2014/main" id="{E1A0E06D-0EA4-46A8-9749-584D34C1C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7"/>
          <a:stretch/>
        </p:blipFill>
        <p:spPr bwMode="auto">
          <a:xfrm>
            <a:off x="5168917" y="6186267"/>
            <a:ext cx="1113206" cy="34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" name="Picture 3">
            <a:extLst>
              <a:ext uri="{FF2B5EF4-FFF2-40B4-BE49-F238E27FC236}">
                <a16:creationId xmlns:a16="http://schemas.microsoft.com/office/drawing/2014/main" id="{5F36EB0E-A677-435D-B7D0-F96E5C7DD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539" y="5836490"/>
            <a:ext cx="850710" cy="20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" name="Picture 4" descr="D:\버크만코리아(임지연)\버크만\05 버크만 디자인\제이엠커리어홈페이지\2차전달\고객사\인터내셔널 고객사\walmart.jpg">
            <a:extLst>
              <a:ext uri="{FF2B5EF4-FFF2-40B4-BE49-F238E27FC236}">
                <a16:creationId xmlns:a16="http://schemas.microsoft.com/office/drawing/2014/main" id="{4F3BD957-C331-4E7E-AE6B-F3894955B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2" cstate="print"/>
          <a:srcRect/>
          <a:stretch>
            <a:fillRect/>
          </a:stretch>
        </p:blipFill>
        <p:spPr bwMode="auto">
          <a:xfrm>
            <a:off x="5192163" y="5769919"/>
            <a:ext cx="841034" cy="268197"/>
          </a:xfrm>
          <a:prstGeom prst="rect">
            <a:avLst/>
          </a:prstGeom>
          <a:noFill/>
        </p:spPr>
      </p:pic>
      <p:pic>
        <p:nvPicPr>
          <p:cNvPr id="193" name="Picture 5" descr="D:\버크만코리아(임지연)\버크만\05 버크만 디자인\제이엠커리어홈페이지\2차전달\고객사\인터내셔널 고객사\마이크로소프트.jpg">
            <a:extLst>
              <a:ext uri="{FF2B5EF4-FFF2-40B4-BE49-F238E27FC236}">
                <a16:creationId xmlns:a16="http://schemas.microsoft.com/office/drawing/2014/main" id="{7B0E9BDC-B9E6-4A99-94A1-2FCBF02EF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3" cstate="print"/>
          <a:srcRect/>
          <a:stretch>
            <a:fillRect/>
          </a:stretch>
        </p:blipFill>
        <p:spPr bwMode="auto">
          <a:xfrm>
            <a:off x="4043365" y="5731846"/>
            <a:ext cx="1019183" cy="374593"/>
          </a:xfrm>
          <a:prstGeom prst="rect">
            <a:avLst/>
          </a:prstGeom>
          <a:noFill/>
        </p:spPr>
      </p:pic>
      <p:pic>
        <p:nvPicPr>
          <p:cNvPr id="194" name="그림 193">
            <a:extLst>
              <a:ext uri="{FF2B5EF4-FFF2-40B4-BE49-F238E27FC236}">
                <a16:creationId xmlns:a16="http://schemas.microsoft.com/office/drawing/2014/main" id="{F42CBCE1-C8CC-40E2-9D1B-D0403B49EEC8}"/>
              </a:ext>
            </a:extLst>
      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664441" y="5750445"/>
            <a:ext cx="562327" cy="337396"/>
          </a:xfrm>
          <a:prstGeom prst="rect">
            <a:avLst/>
          </a:prstGeom>
        </p:spPr>
      </p:pic>
      <p:pic>
        <p:nvPicPr>
          <p:cNvPr id="195" name="그림 194">
            <a:extLst>
              <a:ext uri="{FF2B5EF4-FFF2-40B4-BE49-F238E27FC236}">
                <a16:creationId xmlns:a16="http://schemas.microsoft.com/office/drawing/2014/main" id="{4D44E1B1-9B07-4AA4-8C76-FA8CE2D2888E}"/>
              </a:ext>
            </a:extLst>
      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4330749" y="6196583"/>
            <a:ext cx="669124" cy="294414"/>
          </a:xfrm>
          <a:prstGeom prst="rect">
            <a:avLst/>
          </a:prstGeom>
        </p:spPr>
      </p:pic>
      <p:pic>
        <p:nvPicPr>
          <p:cNvPr id="196" name="그림 195">
            <a:extLst>
              <a:ext uri="{FF2B5EF4-FFF2-40B4-BE49-F238E27FC236}">
                <a16:creationId xmlns:a16="http://schemas.microsoft.com/office/drawing/2014/main" id="{52D55DE6-F13C-4BD2-9BDD-E85BC815E263}"/>
              </a:ext>
            </a:extLst>
      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183982" y="5723429"/>
            <a:ext cx="373192" cy="473154"/>
          </a:xfrm>
          <a:prstGeom prst="rect">
            <a:avLst/>
          </a:prstGeom>
        </p:spPr>
      </p:pic>
      <p:pic>
        <p:nvPicPr>
          <p:cNvPr id="197" name="그림 196">
            <a:extLst>
              <a:ext uri="{FF2B5EF4-FFF2-40B4-BE49-F238E27FC236}">
                <a16:creationId xmlns:a16="http://schemas.microsoft.com/office/drawing/2014/main" id="{8DF26328-CE26-4680-8DEA-39390510BBC4}"/>
              </a:ext>
            </a:extLst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3604403" y="6223490"/>
            <a:ext cx="471691" cy="226327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:a16="http://schemas.microsoft.com/office/drawing/2014/main" id="{DFD4799B-A20C-4C33-8A5A-4EFA5E0B4A71}"/>
              </a:ext>
            </a:extLst>
      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2639538" y="6261077"/>
            <a:ext cx="749444" cy="271005"/>
          </a:xfrm>
          <a:prstGeom prst="rect">
            <a:avLst/>
          </a:prstGeom>
        </p:spPr>
      </p:pic>
      <p:pic>
        <p:nvPicPr>
          <p:cNvPr id="199" name="그림 198">
            <a:extLst>
              <a:ext uri="{FF2B5EF4-FFF2-40B4-BE49-F238E27FC236}">
                <a16:creationId xmlns:a16="http://schemas.microsoft.com/office/drawing/2014/main" id="{8F9D389E-157D-4C82-A284-85009401BCBF}"/>
              </a:ext>
            </a:extLst>
      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7628280" y="5677883"/>
            <a:ext cx="334078" cy="566235"/>
          </a:xfrm>
          <a:prstGeom prst="rect">
            <a:avLst/>
          </a:prstGeom>
        </p:spPr>
      </p:pic>
      <p:pic>
        <p:nvPicPr>
          <p:cNvPr id="200" name="Picture 2" descr="logo4-hover">
            <a:extLst>
              <a:ext uri="{FF2B5EF4-FFF2-40B4-BE49-F238E27FC236}">
                <a16:creationId xmlns:a16="http://schemas.microsoft.com/office/drawing/2014/main" id="{621DB1EA-8BAA-4F64-8B67-68368484D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397" y="6271050"/>
            <a:ext cx="671703" cy="20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4" descr="logo6-hover">
            <a:extLst>
              <a:ext uri="{FF2B5EF4-FFF2-40B4-BE49-F238E27FC236}">
                <a16:creationId xmlns:a16="http://schemas.microsoft.com/office/drawing/2014/main" id="{172C9B3B-21A6-4C4F-8D05-C9642377C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8" y="5816307"/>
            <a:ext cx="765378" cy="25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6" descr="logo5-hover">
            <a:extLst>
              <a:ext uri="{FF2B5EF4-FFF2-40B4-BE49-F238E27FC236}">
                <a16:creationId xmlns:a16="http://schemas.microsoft.com/office/drawing/2014/main" id="{73231598-C943-4441-9C35-B88C3430B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812" y="5780360"/>
            <a:ext cx="258058" cy="36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logo10-hover">
            <a:extLst>
              <a:ext uri="{FF2B5EF4-FFF2-40B4-BE49-F238E27FC236}">
                <a16:creationId xmlns:a16="http://schemas.microsoft.com/office/drawing/2014/main" id="{A4E8EB26-ECFB-46AF-887D-E5F9E9EA6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0" y="6288596"/>
            <a:ext cx="799544" cy="10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2">
            <a:extLst>
              <a:ext uri="{FF2B5EF4-FFF2-40B4-BE49-F238E27FC236}">
                <a16:creationId xmlns:a16="http://schemas.microsoft.com/office/drawing/2014/main" id="{96883132-9FE1-4DD7-B3E3-B5CD45DDA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33"/>
          <a:stretch/>
        </p:blipFill>
        <p:spPr bwMode="auto">
          <a:xfrm>
            <a:off x="6862939" y="5747874"/>
            <a:ext cx="502165" cy="35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Picture 10" descr="logo2-hover">
            <a:extLst>
              <a:ext uri="{FF2B5EF4-FFF2-40B4-BE49-F238E27FC236}">
                <a16:creationId xmlns:a16="http://schemas.microsoft.com/office/drawing/2014/main" id="{E7D33EE8-2B7C-47C5-9225-2F0E4CC65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79" y="5747874"/>
            <a:ext cx="337527" cy="37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76D0DFA-E15A-4ECD-A94B-147708FE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86417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4764523" y="2454144"/>
            <a:ext cx="3816325" cy="26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endParaRPr lang="ko-KR" altLang="en-US" sz="17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나눔고딕"/>
              <a:sym typeface="Arial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588778" y="2454144"/>
            <a:ext cx="3816326" cy="26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endParaRPr lang="ko-KR" altLang="en-US" sz="17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나눔고딕"/>
              <a:sym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0144" y="2741953"/>
            <a:ext cx="2786320" cy="461657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BBE0E3">
                    <a:lumMod val="5000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선호직무와 업무방식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5873" y="3462033"/>
            <a:ext cx="2637240" cy="965449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 의사소통 방식의 차이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 관계 맺는 방식의 차이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847" y="2741953"/>
            <a:ext cx="2786320" cy="461657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BBE0E3">
                    <a:lumMod val="5000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자기이해와 대인관계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6184" y="5475353"/>
            <a:ext cx="5498601" cy="509619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개개인의 행동과 욕구</a:t>
            </a:r>
            <a:r>
              <a:rPr lang="en-US" altLang="ko-KR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,</a:t>
            </a: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 사고방식을 </a:t>
            </a:r>
            <a:r>
              <a:rPr lang="en-US" altLang="ko-KR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360</a:t>
            </a: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도로 분석함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0144" y="3444667"/>
            <a:ext cx="3184634" cy="965449"/>
          </a:xfrm>
          <a:prstGeom prst="rect">
            <a:avLst/>
          </a:prstGeom>
          <a:noFill/>
        </p:spPr>
        <p:txBody>
          <a:bodyPr wrap="square" lIns="91430" tIns="45716" rIns="91430" bIns="45716">
            <a:spAutoFit/>
          </a:bodyPr>
          <a:lstStyle/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 </a:t>
            </a: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업무상황에서의 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            </a:t>
            </a: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문제해결방식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3717" y="1733841"/>
            <a:ext cx="1856578" cy="523212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Relational</a:t>
            </a:r>
            <a:endParaRPr lang="ko-KR" altLang="en-US" sz="28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618" y="1749338"/>
            <a:ext cx="2377362" cy="523212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/>
                <a:sym typeface="Arial" pitchFamily="34" charset="0"/>
              </a:rPr>
              <a:t>Occupational</a:t>
            </a:r>
            <a:endParaRPr lang="ko-KR" altLang="en-US" sz="28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목적</a:t>
            </a:r>
          </a:p>
        </p:txBody>
      </p:sp>
      <p:sp>
        <p:nvSpPr>
          <p:cNvPr id="14" name="바닥글 개체 틀 13">
            <a:extLst>
              <a:ext uri="{FF2B5EF4-FFF2-40B4-BE49-F238E27FC236}">
                <a16:creationId xmlns:a16="http://schemas.microsoft.com/office/drawing/2014/main" id="{24D886E0-9C97-40E9-A11F-B1BBAE2A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671428" y="1367577"/>
            <a:ext cx="1368475" cy="360536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FFFFF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PART 1.</a:t>
            </a:r>
            <a:endParaRPr lang="ko-KR" altLang="en-US" sz="1600" dirty="0">
              <a:solidFill>
                <a:srgbClr val="FFFFF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67349" y="1367577"/>
            <a:ext cx="4500563" cy="360536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나는 다른 사람들에 대해 어떻게 생각하는가</a:t>
            </a:r>
            <a:r>
              <a:rPr lang="en-US" altLang="ko-KR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?</a:t>
            </a:r>
            <a:endParaRPr lang="ko-KR" altLang="en-US" sz="1600" dirty="0"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71428" y="3168025"/>
            <a:ext cx="1368475" cy="359420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FFFFF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PART 2.</a:t>
            </a:r>
            <a:endParaRPr lang="ko-KR" altLang="en-US" sz="1600" dirty="0">
              <a:solidFill>
                <a:srgbClr val="FFFFF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67349" y="3168025"/>
            <a:ext cx="4500563" cy="359420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나는 나에 대해 어떻게 생각하는가</a:t>
            </a:r>
            <a:r>
              <a:rPr lang="en-US" altLang="ko-KR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?</a:t>
            </a:r>
            <a:endParaRPr lang="ko-KR" altLang="en-US" sz="1600" dirty="0"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71428" y="5041028"/>
            <a:ext cx="1368475" cy="358303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FFFFF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PART 3.</a:t>
            </a:r>
            <a:endParaRPr lang="ko-KR" altLang="en-US" sz="1600" dirty="0">
              <a:solidFill>
                <a:srgbClr val="FFFFF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67349" y="5041028"/>
            <a:ext cx="4500563" cy="358303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당신이 가장 관심을 많이 갖는 직업은</a:t>
            </a:r>
            <a:r>
              <a:rPr lang="en-US" altLang="ko-KR" sz="160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?</a:t>
            </a:r>
            <a:endParaRPr lang="ko-KR" altLang="en-US" sz="1600" dirty="0">
              <a:solidFill>
                <a:srgbClr val="0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  <a:sym typeface="Arial" charset="0"/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3039903" y="1728113"/>
            <a:ext cx="2156339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T/F 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질문 </a:t>
            </a: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- 125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개 문항 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3039903" y="3527445"/>
            <a:ext cx="2156339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T/F 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질문 </a:t>
            </a: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- 125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개 문항 </a:t>
            </a: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3039903" y="5473002"/>
            <a:ext cx="2927384" cy="49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48</a:t>
            </a:r>
            <a:r>
              <a:rPr lang="ko-KR" altLang="en-US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개 문항</a:t>
            </a:r>
            <a:endParaRPr lang="en-US" altLang="ko-KR" sz="1300" dirty="0">
              <a:solidFill>
                <a:srgbClr val="1F497D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나눔고딕" charset="0"/>
            </a:endParaRPr>
          </a:p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4</a:t>
            </a:r>
            <a:r>
              <a:rPr lang="ko-KR" altLang="en-US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개의 직업</a:t>
            </a:r>
            <a:r>
              <a:rPr lang="en-US" altLang="ko-KR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(1</a:t>
            </a:r>
            <a:r>
              <a:rPr lang="ko-KR" altLang="en-US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위</a:t>
            </a:r>
            <a:r>
              <a:rPr lang="en-US" altLang="ko-KR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-4</a:t>
            </a:r>
            <a:r>
              <a:rPr lang="ko-KR" altLang="en-US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위까지</a:t>
            </a:r>
            <a:r>
              <a:rPr lang="en-US" altLang="ko-KR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)</a:t>
            </a:r>
            <a:r>
              <a:rPr lang="ko-KR" altLang="en-US" sz="1300" dirty="0"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</a:rPr>
              <a:t> 선호순위 배열</a:t>
            </a:r>
          </a:p>
        </p:txBody>
      </p:sp>
      <p:sp>
        <p:nvSpPr>
          <p:cNvPr id="12" name="자유형 11"/>
          <p:cNvSpPr/>
          <p:nvPr/>
        </p:nvSpPr>
        <p:spPr>
          <a:xfrm>
            <a:off x="1958295" y="3743991"/>
            <a:ext cx="937617" cy="1297037"/>
          </a:xfrm>
          <a:custGeom>
            <a:avLst/>
            <a:gdLst>
              <a:gd name="connsiteX0" fmla="*/ 0 w 4965700"/>
              <a:gd name="connsiteY0" fmla="*/ 6469062 h 6469062"/>
              <a:gd name="connsiteX1" fmla="*/ 323850 w 4965700"/>
              <a:gd name="connsiteY1" fmla="*/ 5926137 h 6469062"/>
              <a:gd name="connsiteX2" fmla="*/ 1095375 w 4965700"/>
              <a:gd name="connsiteY2" fmla="*/ 5106987 h 6469062"/>
              <a:gd name="connsiteX3" fmla="*/ 1209675 w 4965700"/>
              <a:gd name="connsiteY3" fmla="*/ 4897437 h 6469062"/>
              <a:gd name="connsiteX4" fmla="*/ 1314450 w 4965700"/>
              <a:gd name="connsiteY4" fmla="*/ 4840287 h 6469062"/>
              <a:gd name="connsiteX5" fmla="*/ 1371600 w 4965700"/>
              <a:gd name="connsiteY5" fmla="*/ 4754562 h 6469062"/>
              <a:gd name="connsiteX6" fmla="*/ 1495425 w 4965700"/>
              <a:gd name="connsiteY6" fmla="*/ 4592637 h 6469062"/>
              <a:gd name="connsiteX7" fmla="*/ 1609725 w 4965700"/>
              <a:gd name="connsiteY7" fmla="*/ 4164012 h 6469062"/>
              <a:gd name="connsiteX8" fmla="*/ 1533525 w 4965700"/>
              <a:gd name="connsiteY8" fmla="*/ 4164012 h 6469062"/>
              <a:gd name="connsiteX9" fmla="*/ 1181100 w 4965700"/>
              <a:gd name="connsiteY9" fmla="*/ 3735387 h 6469062"/>
              <a:gd name="connsiteX10" fmla="*/ 1152525 w 4965700"/>
              <a:gd name="connsiteY10" fmla="*/ 3659187 h 6469062"/>
              <a:gd name="connsiteX11" fmla="*/ 1104900 w 4965700"/>
              <a:gd name="connsiteY11" fmla="*/ 3659187 h 6469062"/>
              <a:gd name="connsiteX12" fmla="*/ 1047750 w 4965700"/>
              <a:gd name="connsiteY12" fmla="*/ 3535362 h 6469062"/>
              <a:gd name="connsiteX13" fmla="*/ 952500 w 4965700"/>
              <a:gd name="connsiteY13" fmla="*/ 3449637 h 6469062"/>
              <a:gd name="connsiteX14" fmla="*/ 723900 w 4965700"/>
              <a:gd name="connsiteY14" fmla="*/ 3278187 h 6469062"/>
              <a:gd name="connsiteX15" fmla="*/ 628650 w 4965700"/>
              <a:gd name="connsiteY15" fmla="*/ 3030537 h 6469062"/>
              <a:gd name="connsiteX16" fmla="*/ 628650 w 4965700"/>
              <a:gd name="connsiteY16" fmla="*/ 2944812 h 6469062"/>
              <a:gd name="connsiteX17" fmla="*/ 571500 w 4965700"/>
              <a:gd name="connsiteY17" fmla="*/ 2897187 h 6469062"/>
              <a:gd name="connsiteX18" fmla="*/ 533400 w 4965700"/>
              <a:gd name="connsiteY18" fmla="*/ 2744787 h 6469062"/>
              <a:gd name="connsiteX19" fmla="*/ 466725 w 4965700"/>
              <a:gd name="connsiteY19" fmla="*/ 2611437 h 6469062"/>
              <a:gd name="connsiteX20" fmla="*/ 523875 w 4965700"/>
              <a:gd name="connsiteY20" fmla="*/ 2573337 h 6469062"/>
              <a:gd name="connsiteX21" fmla="*/ 419100 w 4965700"/>
              <a:gd name="connsiteY21" fmla="*/ 2468562 h 6469062"/>
              <a:gd name="connsiteX22" fmla="*/ 447675 w 4965700"/>
              <a:gd name="connsiteY22" fmla="*/ 2420937 h 6469062"/>
              <a:gd name="connsiteX23" fmla="*/ 390525 w 4965700"/>
              <a:gd name="connsiteY23" fmla="*/ 2335212 h 6469062"/>
              <a:gd name="connsiteX24" fmla="*/ 409575 w 4965700"/>
              <a:gd name="connsiteY24" fmla="*/ 2249487 h 6469062"/>
              <a:gd name="connsiteX25" fmla="*/ 361950 w 4965700"/>
              <a:gd name="connsiteY25" fmla="*/ 2173287 h 6469062"/>
              <a:gd name="connsiteX26" fmla="*/ 361950 w 4965700"/>
              <a:gd name="connsiteY26" fmla="*/ 2068512 h 6469062"/>
              <a:gd name="connsiteX27" fmla="*/ 409575 w 4965700"/>
              <a:gd name="connsiteY27" fmla="*/ 2030412 h 6469062"/>
              <a:gd name="connsiteX28" fmla="*/ 409575 w 4965700"/>
              <a:gd name="connsiteY28" fmla="*/ 1973262 h 6469062"/>
              <a:gd name="connsiteX29" fmla="*/ 504825 w 4965700"/>
              <a:gd name="connsiteY29" fmla="*/ 1973262 h 6469062"/>
              <a:gd name="connsiteX30" fmla="*/ 504825 w 4965700"/>
              <a:gd name="connsiteY30" fmla="*/ 1916112 h 6469062"/>
              <a:gd name="connsiteX31" fmla="*/ 504825 w 4965700"/>
              <a:gd name="connsiteY31" fmla="*/ 1754187 h 6469062"/>
              <a:gd name="connsiteX32" fmla="*/ 561975 w 4965700"/>
              <a:gd name="connsiteY32" fmla="*/ 1506537 h 6469062"/>
              <a:gd name="connsiteX33" fmla="*/ 695325 w 4965700"/>
              <a:gd name="connsiteY33" fmla="*/ 1325562 h 6469062"/>
              <a:gd name="connsiteX34" fmla="*/ 609600 w 4965700"/>
              <a:gd name="connsiteY34" fmla="*/ 1335087 h 6469062"/>
              <a:gd name="connsiteX35" fmla="*/ 704850 w 4965700"/>
              <a:gd name="connsiteY35" fmla="*/ 1192212 h 6469062"/>
              <a:gd name="connsiteX36" fmla="*/ 714375 w 4965700"/>
              <a:gd name="connsiteY36" fmla="*/ 1106487 h 6469062"/>
              <a:gd name="connsiteX37" fmla="*/ 866775 w 4965700"/>
              <a:gd name="connsiteY37" fmla="*/ 1011237 h 6469062"/>
              <a:gd name="connsiteX38" fmla="*/ 866775 w 4965700"/>
              <a:gd name="connsiteY38" fmla="*/ 954087 h 6469062"/>
              <a:gd name="connsiteX39" fmla="*/ 1000125 w 4965700"/>
              <a:gd name="connsiteY39" fmla="*/ 896937 h 6469062"/>
              <a:gd name="connsiteX40" fmla="*/ 1104900 w 4965700"/>
              <a:gd name="connsiteY40" fmla="*/ 820737 h 6469062"/>
              <a:gd name="connsiteX41" fmla="*/ 1057275 w 4965700"/>
              <a:gd name="connsiteY41" fmla="*/ 725487 h 6469062"/>
              <a:gd name="connsiteX42" fmla="*/ 1190625 w 4965700"/>
              <a:gd name="connsiteY42" fmla="*/ 658812 h 6469062"/>
              <a:gd name="connsiteX43" fmla="*/ 1162050 w 4965700"/>
              <a:gd name="connsiteY43" fmla="*/ 515937 h 6469062"/>
              <a:gd name="connsiteX44" fmla="*/ 1304925 w 4965700"/>
              <a:gd name="connsiteY44" fmla="*/ 496887 h 6469062"/>
              <a:gd name="connsiteX45" fmla="*/ 1343025 w 4965700"/>
              <a:gd name="connsiteY45" fmla="*/ 420687 h 6469062"/>
              <a:gd name="connsiteX46" fmla="*/ 1390650 w 4965700"/>
              <a:gd name="connsiteY46" fmla="*/ 487362 h 6469062"/>
              <a:gd name="connsiteX47" fmla="*/ 1409700 w 4965700"/>
              <a:gd name="connsiteY47" fmla="*/ 401637 h 6469062"/>
              <a:gd name="connsiteX48" fmla="*/ 1504950 w 4965700"/>
              <a:gd name="connsiteY48" fmla="*/ 363537 h 6469062"/>
              <a:gd name="connsiteX49" fmla="*/ 1628775 w 4965700"/>
              <a:gd name="connsiteY49" fmla="*/ 239712 h 6469062"/>
              <a:gd name="connsiteX50" fmla="*/ 1733550 w 4965700"/>
              <a:gd name="connsiteY50" fmla="*/ 306387 h 6469062"/>
              <a:gd name="connsiteX51" fmla="*/ 1914525 w 4965700"/>
              <a:gd name="connsiteY51" fmla="*/ 296862 h 6469062"/>
              <a:gd name="connsiteX52" fmla="*/ 1971675 w 4965700"/>
              <a:gd name="connsiteY52" fmla="*/ 144462 h 6469062"/>
              <a:gd name="connsiteX53" fmla="*/ 2028825 w 4965700"/>
              <a:gd name="connsiteY53" fmla="*/ 182562 h 6469062"/>
              <a:gd name="connsiteX54" fmla="*/ 2038350 w 4965700"/>
              <a:gd name="connsiteY54" fmla="*/ 11112 h 6469062"/>
              <a:gd name="connsiteX55" fmla="*/ 2238375 w 4965700"/>
              <a:gd name="connsiteY55" fmla="*/ 115887 h 6469062"/>
              <a:gd name="connsiteX56" fmla="*/ 2305050 w 4965700"/>
              <a:gd name="connsiteY56" fmla="*/ 39687 h 6469062"/>
              <a:gd name="connsiteX57" fmla="*/ 2324100 w 4965700"/>
              <a:gd name="connsiteY57" fmla="*/ 87312 h 6469062"/>
              <a:gd name="connsiteX58" fmla="*/ 2438400 w 4965700"/>
              <a:gd name="connsiteY58" fmla="*/ 77787 h 6469062"/>
              <a:gd name="connsiteX59" fmla="*/ 2447925 w 4965700"/>
              <a:gd name="connsiteY59" fmla="*/ 96837 h 6469062"/>
              <a:gd name="connsiteX60" fmla="*/ 2505075 w 4965700"/>
              <a:gd name="connsiteY60" fmla="*/ 58737 h 6469062"/>
              <a:gd name="connsiteX61" fmla="*/ 2552700 w 4965700"/>
              <a:gd name="connsiteY61" fmla="*/ 96837 h 6469062"/>
              <a:gd name="connsiteX62" fmla="*/ 2609850 w 4965700"/>
              <a:gd name="connsiteY62" fmla="*/ 134937 h 6469062"/>
              <a:gd name="connsiteX63" fmla="*/ 2609850 w 4965700"/>
              <a:gd name="connsiteY63" fmla="*/ 173037 h 6469062"/>
              <a:gd name="connsiteX64" fmla="*/ 2790825 w 4965700"/>
              <a:gd name="connsiteY64" fmla="*/ 173037 h 6469062"/>
              <a:gd name="connsiteX65" fmla="*/ 2838450 w 4965700"/>
              <a:gd name="connsiteY65" fmla="*/ 115887 h 6469062"/>
              <a:gd name="connsiteX66" fmla="*/ 3000375 w 4965700"/>
              <a:gd name="connsiteY66" fmla="*/ 201612 h 6469062"/>
              <a:gd name="connsiteX67" fmla="*/ 3105150 w 4965700"/>
              <a:gd name="connsiteY67" fmla="*/ 153987 h 6469062"/>
              <a:gd name="connsiteX68" fmla="*/ 3228975 w 4965700"/>
              <a:gd name="connsiteY68" fmla="*/ 220662 h 6469062"/>
              <a:gd name="connsiteX69" fmla="*/ 3305175 w 4965700"/>
              <a:gd name="connsiteY69" fmla="*/ 277812 h 6469062"/>
              <a:gd name="connsiteX70" fmla="*/ 3276600 w 4965700"/>
              <a:gd name="connsiteY70" fmla="*/ 373062 h 6469062"/>
              <a:gd name="connsiteX71" fmla="*/ 3505200 w 4965700"/>
              <a:gd name="connsiteY71" fmla="*/ 506412 h 6469062"/>
              <a:gd name="connsiteX72" fmla="*/ 3581400 w 4965700"/>
              <a:gd name="connsiteY72" fmla="*/ 592137 h 6469062"/>
              <a:gd name="connsiteX73" fmla="*/ 3590925 w 4965700"/>
              <a:gd name="connsiteY73" fmla="*/ 658812 h 6469062"/>
              <a:gd name="connsiteX74" fmla="*/ 3752850 w 4965700"/>
              <a:gd name="connsiteY74" fmla="*/ 763587 h 6469062"/>
              <a:gd name="connsiteX75" fmla="*/ 3905250 w 4965700"/>
              <a:gd name="connsiteY75" fmla="*/ 896937 h 6469062"/>
              <a:gd name="connsiteX76" fmla="*/ 4238625 w 4965700"/>
              <a:gd name="connsiteY76" fmla="*/ 1344612 h 6469062"/>
              <a:gd name="connsiteX77" fmla="*/ 4314825 w 4965700"/>
              <a:gd name="connsiteY77" fmla="*/ 1439862 h 6469062"/>
              <a:gd name="connsiteX78" fmla="*/ 4324350 w 4965700"/>
              <a:gd name="connsiteY78" fmla="*/ 1639887 h 6469062"/>
              <a:gd name="connsiteX79" fmla="*/ 4448175 w 4965700"/>
              <a:gd name="connsiteY79" fmla="*/ 1839912 h 6469062"/>
              <a:gd name="connsiteX80" fmla="*/ 4591050 w 4965700"/>
              <a:gd name="connsiteY80" fmla="*/ 1963737 h 6469062"/>
              <a:gd name="connsiteX81" fmla="*/ 4924425 w 4965700"/>
              <a:gd name="connsiteY81" fmla="*/ 2192337 h 6469062"/>
              <a:gd name="connsiteX82" fmla="*/ 4838700 w 4965700"/>
              <a:gd name="connsiteY82" fmla="*/ 2354262 h 6469062"/>
              <a:gd name="connsiteX83" fmla="*/ 4781550 w 4965700"/>
              <a:gd name="connsiteY83" fmla="*/ 2573337 h 6469062"/>
              <a:gd name="connsiteX84" fmla="*/ 4895850 w 4965700"/>
              <a:gd name="connsiteY84" fmla="*/ 2763837 h 6469062"/>
              <a:gd name="connsiteX85" fmla="*/ 4848225 w 4965700"/>
              <a:gd name="connsiteY85" fmla="*/ 2897187 h 6469062"/>
              <a:gd name="connsiteX86" fmla="*/ 4895850 w 4965700"/>
              <a:gd name="connsiteY86" fmla="*/ 3001962 h 6469062"/>
              <a:gd name="connsiteX87" fmla="*/ 4800600 w 4965700"/>
              <a:gd name="connsiteY87" fmla="*/ 3221037 h 6469062"/>
              <a:gd name="connsiteX88" fmla="*/ 4895850 w 4965700"/>
              <a:gd name="connsiteY88" fmla="*/ 3459162 h 6469062"/>
              <a:gd name="connsiteX89" fmla="*/ 4886325 w 4965700"/>
              <a:gd name="connsiteY89" fmla="*/ 3706812 h 6469062"/>
              <a:gd name="connsiteX90" fmla="*/ 4657725 w 4965700"/>
              <a:gd name="connsiteY90" fmla="*/ 3906837 h 6469062"/>
              <a:gd name="connsiteX91" fmla="*/ 4162425 w 4965700"/>
              <a:gd name="connsiteY91" fmla="*/ 4068762 h 6469062"/>
              <a:gd name="connsiteX92" fmla="*/ 3914775 w 4965700"/>
              <a:gd name="connsiteY92" fmla="*/ 4402137 h 6469062"/>
              <a:gd name="connsiteX93" fmla="*/ 3790950 w 4965700"/>
              <a:gd name="connsiteY93" fmla="*/ 4725987 h 6469062"/>
              <a:gd name="connsiteX94" fmla="*/ 3600450 w 4965700"/>
              <a:gd name="connsiteY94" fmla="*/ 4916487 h 6469062"/>
              <a:gd name="connsiteX95" fmla="*/ 3514725 w 4965700"/>
              <a:gd name="connsiteY95" fmla="*/ 5126037 h 6469062"/>
              <a:gd name="connsiteX96" fmla="*/ 3819525 w 4965700"/>
              <a:gd name="connsiteY96" fmla="*/ 5345112 h 6469062"/>
              <a:gd name="connsiteX97" fmla="*/ 4810125 w 4965700"/>
              <a:gd name="connsiteY97" fmla="*/ 6459537 h 646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965700" h="6469062">
                <a:moveTo>
                  <a:pt x="0" y="6469062"/>
                </a:moveTo>
                <a:cubicBezTo>
                  <a:pt x="70644" y="6311105"/>
                  <a:pt x="141288" y="6153149"/>
                  <a:pt x="323850" y="5926137"/>
                </a:cubicBezTo>
                <a:cubicBezTo>
                  <a:pt x="506412" y="5699125"/>
                  <a:pt x="947738" y="5278437"/>
                  <a:pt x="1095375" y="5106987"/>
                </a:cubicBezTo>
                <a:cubicBezTo>
                  <a:pt x="1243013" y="4935537"/>
                  <a:pt x="1173163" y="4941887"/>
                  <a:pt x="1209675" y="4897437"/>
                </a:cubicBezTo>
                <a:cubicBezTo>
                  <a:pt x="1246187" y="4852987"/>
                  <a:pt x="1287463" y="4864099"/>
                  <a:pt x="1314450" y="4840287"/>
                </a:cubicBezTo>
                <a:cubicBezTo>
                  <a:pt x="1341437" y="4816475"/>
                  <a:pt x="1341438" y="4795837"/>
                  <a:pt x="1371600" y="4754562"/>
                </a:cubicBezTo>
                <a:cubicBezTo>
                  <a:pt x="1401762" y="4713287"/>
                  <a:pt x="1455738" y="4691062"/>
                  <a:pt x="1495425" y="4592637"/>
                </a:cubicBezTo>
                <a:cubicBezTo>
                  <a:pt x="1535112" y="4494212"/>
                  <a:pt x="1603375" y="4235449"/>
                  <a:pt x="1609725" y="4164012"/>
                </a:cubicBezTo>
                <a:cubicBezTo>
                  <a:pt x="1616075" y="4092575"/>
                  <a:pt x="1604962" y="4235449"/>
                  <a:pt x="1533525" y="4164012"/>
                </a:cubicBezTo>
                <a:cubicBezTo>
                  <a:pt x="1462088" y="4092575"/>
                  <a:pt x="1244600" y="3819525"/>
                  <a:pt x="1181100" y="3735387"/>
                </a:cubicBezTo>
                <a:cubicBezTo>
                  <a:pt x="1117600" y="3651250"/>
                  <a:pt x="1165225" y="3671887"/>
                  <a:pt x="1152525" y="3659187"/>
                </a:cubicBezTo>
                <a:cubicBezTo>
                  <a:pt x="1139825" y="3646487"/>
                  <a:pt x="1122362" y="3679824"/>
                  <a:pt x="1104900" y="3659187"/>
                </a:cubicBezTo>
                <a:cubicBezTo>
                  <a:pt x="1087438" y="3638550"/>
                  <a:pt x="1073150" y="3570287"/>
                  <a:pt x="1047750" y="3535362"/>
                </a:cubicBezTo>
                <a:cubicBezTo>
                  <a:pt x="1022350" y="3500437"/>
                  <a:pt x="1006475" y="3492499"/>
                  <a:pt x="952500" y="3449637"/>
                </a:cubicBezTo>
                <a:cubicBezTo>
                  <a:pt x="898525" y="3406775"/>
                  <a:pt x="777875" y="3348037"/>
                  <a:pt x="723900" y="3278187"/>
                </a:cubicBezTo>
                <a:cubicBezTo>
                  <a:pt x="669925" y="3208337"/>
                  <a:pt x="644525" y="3086099"/>
                  <a:pt x="628650" y="3030537"/>
                </a:cubicBezTo>
                <a:cubicBezTo>
                  <a:pt x="612775" y="2974975"/>
                  <a:pt x="638175" y="2967037"/>
                  <a:pt x="628650" y="2944812"/>
                </a:cubicBezTo>
                <a:cubicBezTo>
                  <a:pt x="619125" y="2922587"/>
                  <a:pt x="587375" y="2930524"/>
                  <a:pt x="571500" y="2897187"/>
                </a:cubicBezTo>
                <a:cubicBezTo>
                  <a:pt x="555625" y="2863850"/>
                  <a:pt x="550863" y="2792412"/>
                  <a:pt x="533400" y="2744787"/>
                </a:cubicBezTo>
                <a:cubicBezTo>
                  <a:pt x="515938" y="2697162"/>
                  <a:pt x="468313" y="2640012"/>
                  <a:pt x="466725" y="2611437"/>
                </a:cubicBezTo>
                <a:cubicBezTo>
                  <a:pt x="465138" y="2582862"/>
                  <a:pt x="531813" y="2597150"/>
                  <a:pt x="523875" y="2573337"/>
                </a:cubicBezTo>
                <a:cubicBezTo>
                  <a:pt x="515938" y="2549525"/>
                  <a:pt x="431800" y="2493962"/>
                  <a:pt x="419100" y="2468562"/>
                </a:cubicBezTo>
                <a:cubicBezTo>
                  <a:pt x="406400" y="2443162"/>
                  <a:pt x="452438" y="2443162"/>
                  <a:pt x="447675" y="2420937"/>
                </a:cubicBezTo>
                <a:cubicBezTo>
                  <a:pt x="442913" y="2398712"/>
                  <a:pt x="396875" y="2363787"/>
                  <a:pt x="390525" y="2335212"/>
                </a:cubicBezTo>
                <a:cubicBezTo>
                  <a:pt x="384175" y="2306637"/>
                  <a:pt x="414337" y="2276474"/>
                  <a:pt x="409575" y="2249487"/>
                </a:cubicBezTo>
                <a:cubicBezTo>
                  <a:pt x="404813" y="2222500"/>
                  <a:pt x="369888" y="2203450"/>
                  <a:pt x="361950" y="2173287"/>
                </a:cubicBezTo>
                <a:cubicBezTo>
                  <a:pt x="354012" y="2143124"/>
                  <a:pt x="354013" y="2092325"/>
                  <a:pt x="361950" y="2068512"/>
                </a:cubicBezTo>
                <a:cubicBezTo>
                  <a:pt x="369888" y="2044700"/>
                  <a:pt x="401638" y="2046287"/>
                  <a:pt x="409575" y="2030412"/>
                </a:cubicBezTo>
                <a:cubicBezTo>
                  <a:pt x="417512" y="2014537"/>
                  <a:pt x="393700" y="1982787"/>
                  <a:pt x="409575" y="1973262"/>
                </a:cubicBezTo>
                <a:cubicBezTo>
                  <a:pt x="425450" y="1963737"/>
                  <a:pt x="488950" y="1982787"/>
                  <a:pt x="504825" y="1973262"/>
                </a:cubicBezTo>
                <a:cubicBezTo>
                  <a:pt x="520700" y="1963737"/>
                  <a:pt x="504825" y="1916112"/>
                  <a:pt x="504825" y="1916112"/>
                </a:cubicBezTo>
                <a:cubicBezTo>
                  <a:pt x="504825" y="1879600"/>
                  <a:pt x="495300" y="1822449"/>
                  <a:pt x="504825" y="1754187"/>
                </a:cubicBezTo>
                <a:cubicBezTo>
                  <a:pt x="514350" y="1685925"/>
                  <a:pt x="530225" y="1577974"/>
                  <a:pt x="561975" y="1506537"/>
                </a:cubicBezTo>
                <a:cubicBezTo>
                  <a:pt x="593725" y="1435100"/>
                  <a:pt x="687387" y="1354137"/>
                  <a:pt x="695325" y="1325562"/>
                </a:cubicBezTo>
                <a:cubicBezTo>
                  <a:pt x="703263" y="1296987"/>
                  <a:pt x="608013" y="1357312"/>
                  <a:pt x="609600" y="1335087"/>
                </a:cubicBezTo>
                <a:cubicBezTo>
                  <a:pt x="611187" y="1312862"/>
                  <a:pt x="687388" y="1230312"/>
                  <a:pt x="704850" y="1192212"/>
                </a:cubicBezTo>
                <a:cubicBezTo>
                  <a:pt x="722312" y="1154112"/>
                  <a:pt x="687388" y="1136650"/>
                  <a:pt x="714375" y="1106487"/>
                </a:cubicBezTo>
                <a:cubicBezTo>
                  <a:pt x="741363" y="1076325"/>
                  <a:pt x="841375" y="1036637"/>
                  <a:pt x="866775" y="1011237"/>
                </a:cubicBezTo>
                <a:cubicBezTo>
                  <a:pt x="892175" y="985837"/>
                  <a:pt x="844550" y="973137"/>
                  <a:pt x="866775" y="954087"/>
                </a:cubicBezTo>
                <a:cubicBezTo>
                  <a:pt x="889000" y="935037"/>
                  <a:pt x="960438" y="919162"/>
                  <a:pt x="1000125" y="896937"/>
                </a:cubicBezTo>
                <a:cubicBezTo>
                  <a:pt x="1039812" y="874712"/>
                  <a:pt x="1095375" y="849312"/>
                  <a:pt x="1104900" y="820737"/>
                </a:cubicBezTo>
                <a:cubicBezTo>
                  <a:pt x="1114425" y="792162"/>
                  <a:pt x="1042988" y="752475"/>
                  <a:pt x="1057275" y="725487"/>
                </a:cubicBezTo>
                <a:cubicBezTo>
                  <a:pt x="1071563" y="698500"/>
                  <a:pt x="1173163" y="693737"/>
                  <a:pt x="1190625" y="658812"/>
                </a:cubicBezTo>
                <a:cubicBezTo>
                  <a:pt x="1208088" y="623887"/>
                  <a:pt x="1143000" y="542924"/>
                  <a:pt x="1162050" y="515937"/>
                </a:cubicBezTo>
                <a:cubicBezTo>
                  <a:pt x="1181100" y="488950"/>
                  <a:pt x="1274763" y="512762"/>
                  <a:pt x="1304925" y="496887"/>
                </a:cubicBezTo>
                <a:cubicBezTo>
                  <a:pt x="1335087" y="481012"/>
                  <a:pt x="1328738" y="422274"/>
                  <a:pt x="1343025" y="420687"/>
                </a:cubicBezTo>
                <a:cubicBezTo>
                  <a:pt x="1357312" y="419100"/>
                  <a:pt x="1379537" y="490537"/>
                  <a:pt x="1390650" y="487362"/>
                </a:cubicBezTo>
                <a:cubicBezTo>
                  <a:pt x="1401763" y="484187"/>
                  <a:pt x="1390650" y="422274"/>
                  <a:pt x="1409700" y="401637"/>
                </a:cubicBezTo>
                <a:cubicBezTo>
                  <a:pt x="1428750" y="381000"/>
                  <a:pt x="1468437" y="390525"/>
                  <a:pt x="1504950" y="363537"/>
                </a:cubicBezTo>
                <a:cubicBezTo>
                  <a:pt x="1541463" y="336549"/>
                  <a:pt x="1590675" y="249237"/>
                  <a:pt x="1628775" y="239712"/>
                </a:cubicBezTo>
                <a:cubicBezTo>
                  <a:pt x="1666875" y="230187"/>
                  <a:pt x="1685925" y="296862"/>
                  <a:pt x="1733550" y="306387"/>
                </a:cubicBezTo>
                <a:cubicBezTo>
                  <a:pt x="1781175" y="315912"/>
                  <a:pt x="1874838" y="323850"/>
                  <a:pt x="1914525" y="296862"/>
                </a:cubicBezTo>
                <a:cubicBezTo>
                  <a:pt x="1954213" y="269875"/>
                  <a:pt x="1952625" y="163512"/>
                  <a:pt x="1971675" y="144462"/>
                </a:cubicBezTo>
                <a:cubicBezTo>
                  <a:pt x="1990725" y="125412"/>
                  <a:pt x="2017713" y="204787"/>
                  <a:pt x="2028825" y="182562"/>
                </a:cubicBezTo>
                <a:cubicBezTo>
                  <a:pt x="2039937" y="160337"/>
                  <a:pt x="2003425" y="22225"/>
                  <a:pt x="2038350" y="11112"/>
                </a:cubicBezTo>
                <a:cubicBezTo>
                  <a:pt x="2073275" y="0"/>
                  <a:pt x="2193925" y="111125"/>
                  <a:pt x="2238375" y="115887"/>
                </a:cubicBezTo>
                <a:cubicBezTo>
                  <a:pt x="2282825" y="120650"/>
                  <a:pt x="2290762" y="44450"/>
                  <a:pt x="2305050" y="39687"/>
                </a:cubicBezTo>
                <a:cubicBezTo>
                  <a:pt x="2319338" y="34924"/>
                  <a:pt x="2301875" y="80962"/>
                  <a:pt x="2324100" y="87312"/>
                </a:cubicBezTo>
                <a:cubicBezTo>
                  <a:pt x="2346325" y="93662"/>
                  <a:pt x="2417763" y="76200"/>
                  <a:pt x="2438400" y="77787"/>
                </a:cubicBezTo>
                <a:cubicBezTo>
                  <a:pt x="2459037" y="79374"/>
                  <a:pt x="2436812" y="100012"/>
                  <a:pt x="2447925" y="96837"/>
                </a:cubicBezTo>
                <a:cubicBezTo>
                  <a:pt x="2459038" y="93662"/>
                  <a:pt x="2487613" y="58737"/>
                  <a:pt x="2505075" y="58737"/>
                </a:cubicBezTo>
                <a:cubicBezTo>
                  <a:pt x="2522537" y="58737"/>
                  <a:pt x="2535238" y="84137"/>
                  <a:pt x="2552700" y="96837"/>
                </a:cubicBezTo>
                <a:cubicBezTo>
                  <a:pt x="2570163" y="109537"/>
                  <a:pt x="2600325" y="122237"/>
                  <a:pt x="2609850" y="134937"/>
                </a:cubicBezTo>
                <a:cubicBezTo>
                  <a:pt x="2619375" y="147637"/>
                  <a:pt x="2579688" y="166687"/>
                  <a:pt x="2609850" y="173037"/>
                </a:cubicBezTo>
                <a:cubicBezTo>
                  <a:pt x="2640012" y="179387"/>
                  <a:pt x="2752725" y="182562"/>
                  <a:pt x="2790825" y="173037"/>
                </a:cubicBezTo>
                <a:cubicBezTo>
                  <a:pt x="2828925" y="163512"/>
                  <a:pt x="2803525" y="111125"/>
                  <a:pt x="2838450" y="115887"/>
                </a:cubicBezTo>
                <a:cubicBezTo>
                  <a:pt x="2873375" y="120650"/>
                  <a:pt x="2955925" y="195262"/>
                  <a:pt x="3000375" y="201612"/>
                </a:cubicBezTo>
                <a:cubicBezTo>
                  <a:pt x="3044825" y="207962"/>
                  <a:pt x="3067050" y="150812"/>
                  <a:pt x="3105150" y="153987"/>
                </a:cubicBezTo>
                <a:cubicBezTo>
                  <a:pt x="3143250" y="157162"/>
                  <a:pt x="3195638" y="200025"/>
                  <a:pt x="3228975" y="220662"/>
                </a:cubicBezTo>
                <a:cubicBezTo>
                  <a:pt x="3262313" y="241300"/>
                  <a:pt x="3297238" y="252412"/>
                  <a:pt x="3305175" y="277812"/>
                </a:cubicBezTo>
                <a:cubicBezTo>
                  <a:pt x="3313112" y="303212"/>
                  <a:pt x="3243263" y="334962"/>
                  <a:pt x="3276600" y="373062"/>
                </a:cubicBezTo>
                <a:cubicBezTo>
                  <a:pt x="3309937" y="411162"/>
                  <a:pt x="3454400" y="469900"/>
                  <a:pt x="3505200" y="506412"/>
                </a:cubicBezTo>
                <a:cubicBezTo>
                  <a:pt x="3556000" y="542924"/>
                  <a:pt x="3567113" y="566737"/>
                  <a:pt x="3581400" y="592137"/>
                </a:cubicBezTo>
                <a:cubicBezTo>
                  <a:pt x="3595687" y="617537"/>
                  <a:pt x="3562350" y="630237"/>
                  <a:pt x="3590925" y="658812"/>
                </a:cubicBezTo>
                <a:cubicBezTo>
                  <a:pt x="3619500" y="687387"/>
                  <a:pt x="3700463" y="723900"/>
                  <a:pt x="3752850" y="763587"/>
                </a:cubicBezTo>
                <a:cubicBezTo>
                  <a:pt x="3805238" y="803275"/>
                  <a:pt x="3824288" y="800100"/>
                  <a:pt x="3905250" y="896937"/>
                </a:cubicBezTo>
                <a:cubicBezTo>
                  <a:pt x="3986212" y="993774"/>
                  <a:pt x="4170363" y="1254125"/>
                  <a:pt x="4238625" y="1344612"/>
                </a:cubicBezTo>
                <a:cubicBezTo>
                  <a:pt x="4306887" y="1435099"/>
                  <a:pt x="4300538" y="1390650"/>
                  <a:pt x="4314825" y="1439862"/>
                </a:cubicBezTo>
                <a:cubicBezTo>
                  <a:pt x="4329113" y="1489075"/>
                  <a:pt x="4302125" y="1573212"/>
                  <a:pt x="4324350" y="1639887"/>
                </a:cubicBezTo>
                <a:cubicBezTo>
                  <a:pt x="4346575" y="1706562"/>
                  <a:pt x="4403725" y="1785937"/>
                  <a:pt x="4448175" y="1839912"/>
                </a:cubicBezTo>
                <a:cubicBezTo>
                  <a:pt x="4492625" y="1893887"/>
                  <a:pt x="4511675" y="1905000"/>
                  <a:pt x="4591050" y="1963737"/>
                </a:cubicBezTo>
                <a:cubicBezTo>
                  <a:pt x="4670425" y="2022474"/>
                  <a:pt x="4883150" y="2127250"/>
                  <a:pt x="4924425" y="2192337"/>
                </a:cubicBezTo>
                <a:cubicBezTo>
                  <a:pt x="4965700" y="2257425"/>
                  <a:pt x="4862512" y="2290762"/>
                  <a:pt x="4838700" y="2354262"/>
                </a:cubicBezTo>
                <a:cubicBezTo>
                  <a:pt x="4814888" y="2417762"/>
                  <a:pt x="4772025" y="2505075"/>
                  <a:pt x="4781550" y="2573337"/>
                </a:cubicBezTo>
                <a:cubicBezTo>
                  <a:pt x="4791075" y="2641599"/>
                  <a:pt x="4884738" y="2709862"/>
                  <a:pt x="4895850" y="2763837"/>
                </a:cubicBezTo>
                <a:cubicBezTo>
                  <a:pt x="4906962" y="2817812"/>
                  <a:pt x="4848225" y="2857500"/>
                  <a:pt x="4848225" y="2897187"/>
                </a:cubicBezTo>
                <a:cubicBezTo>
                  <a:pt x="4848225" y="2936874"/>
                  <a:pt x="4903787" y="2947987"/>
                  <a:pt x="4895850" y="3001962"/>
                </a:cubicBezTo>
                <a:cubicBezTo>
                  <a:pt x="4887913" y="3055937"/>
                  <a:pt x="4800600" y="3144837"/>
                  <a:pt x="4800600" y="3221037"/>
                </a:cubicBezTo>
                <a:cubicBezTo>
                  <a:pt x="4800600" y="3297237"/>
                  <a:pt x="4881563" y="3378200"/>
                  <a:pt x="4895850" y="3459162"/>
                </a:cubicBezTo>
                <a:cubicBezTo>
                  <a:pt x="4910138" y="3540125"/>
                  <a:pt x="4926012" y="3632200"/>
                  <a:pt x="4886325" y="3706812"/>
                </a:cubicBezTo>
                <a:cubicBezTo>
                  <a:pt x="4846638" y="3781424"/>
                  <a:pt x="4778375" y="3846512"/>
                  <a:pt x="4657725" y="3906837"/>
                </a:cubicBezTo>
                <a:cubicBezTo>
                  <a:pt x="4537075" y="3967162"/>
                  <a:pt x="4286250" y="3986212"/>
                  <a:pt x="4162425" y="4068762"/>
                </a:cubicBezTo>
                <a:cubicBezTo>
                  <a:pt x="4038600" y="4151312"/>
                  <a:pt x="3976687" y="4292600"/>
                  <a:pt x="3914775" y="4402137"/>
                </a:cubicBezTo>
                <a:cubicBezTo>
                  <a:pt x="3852863" y="4511674"/>
                  <a:pt x="3843338" y="4640262"/>
                  <a:pt x="3790950" y="4725987"/>
                </a:cubicBezTo>
                <a:cubicBezTo>
                  <a:pt x="3738563" y="4811712"/>
                  <a:pt x="3646487" y="4849812"/>
                  <a:pt x="3600450" y="4916487"/>
                </a:cubicBezTo>
                <a:cubicBezTo>
                  <a:pt x="3554413" y="4983162"/>
                  <a:pt x="3478212" y="5054599"/>
                  <a:pt x="3514725" y="5126037"/>
                </a:cubicBezTo>
                <a:cubicBezTo>
                  <a:pt x="3551238" y="5197475"/>
                  <a:pt x="3603625" y="5122862"/>
                  <a:pt x="3819525" y="5345112"/>
                </a:cubicBezTo>
                <a:cubicBezTo>
                  <a:pt x="4035425" y="5567362"/>
                  <a:pt x="4592638" y="6249987"/>
                  <a:pt x="4810125" y="645953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 defTabSz="642915">
              <a:defRPr/>
            </a:pPr>
            <a:endParaRPr lang="ko-KR" altLang="en-US" sz="1700" dirty="0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ヒラギノ角ゴ ProN W3"/>
              <a:sym typeface="Arial" pitchFamily="34" charset="0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1958295" y="1872105"/>
            <a:ext cx="937617" cy="1295921"/>
          </a:xfrm>
          <a:custGeom>
            <a:avLst/>
            <a:gdLst>
              <a:gd name="connsiteX0" fmla="*/ 0 w 4965700"/>
              <a:gd name="connsiteY0" fmla="*/ 6469062 h 6469062"/>
              <a:gd name="connsiteX1" fmla="*/ 323850 w 4965700"/>
              <a:gd name="connsiteY1" fmla="*/ 5926137 h 6469062"/>
              <a:gd name="connsiteX2" fmla="*/ 1095375 w 4965700"/>
              <a:gd name="connsiteY2" fmla="*/ 5106987 h 6469062"/>
              <a:gd name="connsiteX3" fmla="*/ 1209675 w 4965700"/>
              <a:gd name="connsiteY3" fmla="*/ 4897437 h 6469062"/>
              <a:gd name="connsiteX4" fmla="*/ 1314450 w 4965700"/>
              <a:gd name="connsiteY4" fmla="*/ 4840287 h 6469062"/>
              <a:gd name="connsiteX5" fmla="*/ 1371600 w 4965700"/>
              <a:gd name="connsiteY5" fmla="*/ 4754562 h 6469062"/>
              <a:gd name="connsiteX6" fmla="*/ 1495425 w 4965700"/>
              <a:gd name="connsiteY6" fmla="*/ 4592637 h 6469062"/>
              <a:gd name="connsiteX7" fmla="*/ 1609725 w 4965700"/>
              <a:gd name="connsiteY7" fmla="*/ 4164012 h 6469062"/>
              <a:gd name="connsiteX8" fmla="*/ 1533525 w 4965700"/>
              <a:gd name="connsiteY8" fmla="*/ 4164012 h 6469062"/>
              <a:gd name="connsiteX9" fmla="*/ 1181100 w 4965700"/>
              <a:gd name="connsiteY9" fmla="*/ 3735387 h 6469062"/>
              <a:gd name="connsiteX10" fmla="*/ 1152525 w 4965700"/>
              <a:gd name="connsiteY10" fmla="*/ 3659187 h 6469062"/>
              <a:gd name="connsiteX11" fmla="*/ 1104900 w 4965700"/>
              <a:gd name="connsiteY11" fmla="*/ 3659187 h 6469062"/>
              <a:gd name="connsiteX12" fmla="*/ 1047750 w 4965700"/>
              <a:gd name="connsiteY12" fmla="*/ 3535362 h 6469062"/>
              <a:gd name="connsiteX13" fmla="*/ 952500 w 4965700"/>
              <a:gd name="connsiteY13" fmla="*/ 3449637 h 6469062"/>
              <a:gd name="connsiteX14" fmla="*/ 723900 w 4965700"/>
              <a:gd name="connsiteY14" fmla="*/ 3278187 h 6469062"/>
              <a:gd name="connsiteX15" fmla="*/ 628650 w 4965700"/>
              <a:gd name="connsiteY15" fmla="*/ 3030537 h 6469062"/>
              <a:gd name="connsiteX16" fmla="*/ 628650 w 4965700"/>
              <a:gd name="connsiteY16" fmla="*/ 2944812 h 6469062"/>
              <a:gd name="connsiteX17" fmla="*/ 571500 w 4965700"/>
              <a:gd name="connsiteY17" fmla="*/ 2897187 h 6469062"/>
              <a:gd name="connsiteX18" fmla="*/ 533400 w 4965700"/>
              <a:gd name="connsiteY18" fmla="*/ 2744787 h 6469062"/>
              <a:gd name="connsiteX19" fmla="*/ 466725 w 4965700"/>
              <a:gd name="connsiteY19" fmla="*/ 2611437 h 6469062"/>
              <a:gd name="connsiteX20" fmla="*/ 523875 w 4965700"/>
              <a:gd name="connsiteY20" fmla="*/ 2573337 h 6469062"/>
              <a:gd name="connsiteX21" fmla="*/ 419100 w 4965700"/>
              <a:gd name="connsiteY21" fmla="*/ 2468562 h 6469062"/>
              <a:gd name="connsiteX22" fmla="*/ 447675 w 4965700"/>
              <a:gd name="connsiteY22" fmla="*/ 2420937 h 6469062"/>
              <a:gd name="connsiteX23" fmla="*/ 390525 w 4965700"/>
              <a:gd name="connsiteY23" fmla="*/ 2335212 h 6469062"/>
              <a:gd name="connsiteX24" fmla="*/ 409575 w 4965700"/>
              <a:gd name="connsiteY24" fmla="*/ 2249487 h 6469062"/>
              <a:gd name="connsiteX25" fmla="*/ 361950 w 4965700"/>
              <a:gd name="connsiteY25" fmla="*/ 2173287 h 6469062"/>
              <a:gd name="connsiteX26" fmla="*/ 361950 w 4965700"/>
              <a:gd name="connsiteY26" fmla="*/ 2068512 h 6469062"/>
              <a:gd name="connsiteX27" fmla="*/ 409575 w 4965700"/>
              <a:gd name="connsiteY27" fmla="*/ 2030412 h 6469062"/>
              <a:gd name="connsiteX28" fmla="*/ 409575 w 4965700"/>
              <a:gd name="connsiteY28" fmla="*/ 1973262 h 6469062"/>
              <a:gd name="connsiteX29" fmla="*/ 504825 w 4965700"/>
              <a:gd name="connsiteY29" fmla="*/ 1973262 h 6469062"/>
              <a:gd name="connsiteX30" fmla="*/ 504825 w 4965700"/>
              <a:gd name="connsiteY30" fmla="*/ 1916112 h 6469062"/>
              <a:gd name="connsiteX31" fmla="*/ 504825 w 4965700"/>
              <a:gd name="connsiteY31" fmla="*/ 1754187 h 6469062"/>
              <a:gd name="connsiteX32" fmla="*/ 561975 w 4965700"/>
              <a:gd name="connsiteY32" fmla="*/ 1506537 h 6469062"/>
              <a:gd name="connsiteX33" fmla="*/ 695325 w 4965700"/>
              <a:gd name="connsiteY33" fmla="*/ 1325562 h 6469062"/>
              <a:gd name="connsiteX34" fmla="*/ 609600 w 4965700"/>
              <a:gd name="connsiteY34" fmla="*/ 1335087 h 6469062"/>
              <a:gd name="connsiteX35" fmla="*/ 704850 w 4965700"/>
              <a:gd name="connsiteY35" fmla="*/ 1192212 h 6469062"/>
              <a:gd name="connsiteX36" fmla="*/ 714375 w 4965700"/>
              <a:gd name="connsiteY36" fmla="*/ 1106487 h 6469062"/>
              <a:gd name="connsiteX37" fmla="*/ 866775 w 4965700"/>
              <a:gd name="connsiteY37" fmla="*/ 1011237 h 6469062"/>
              <a:gd name="connsiteX38" fmla="*/ 866775 w 4965700"/>
              <a:gd name="connsiteY38" fmla="*/ 954087 h 6469062"/>
              <a:gd name="connsiteX39" fmla="*/ 1000125 w 4965700"/>
              <a:gd name="connsiteY39" fmla="*/ 896937 h 6469062"/>
              <a:gd name="connsiteX40" fmla="*/ 1104900 w 4965700"/>
              <a:gd name="connsiteY40" fmla="*/ 820737 h 6469062"/>
              <a:gd name="connsiteX41" fmla="*/ 1057275 w 4965700"/>
              <a:gd name="connsiteY41" fmla="*/ 725487 h 6469062"/>
              <a:gd name="connsiteX42" fmla="*/ 1190625 w 4965700"/>
              <a:gd name="connsiteY42" fmla="*/ 658812 h 6469062"/>
              <a:gd name="connsiteX43" fmla="*/ 1162050 w 4965700"/>
              <a:gd name="connsiteY43" fmla="*/ 515937 h 6469062"/>
              <a:gd name="connsiteX44" fmla="*/ 1304925 w 4965700"/>
              <a:gd name="connsiteY44" fmla="*/ 496887 h 6469062"/>
              <a:gd name="connsiteX45" fmla="*/ 1343025 w 4965700"/>
              <a:gd name="connsiteY45" fmla="*/ 420687 h 6469062"/>
              <a:gd name="connsiteX46" fmla="*/ 1390650 w 4965700"/>
              <a:gd name="connsiteY46" fmla="*/ 487362 h 6469062"/>
              <a:gd name="connsiteX47" fmla="*/ 1409700 w 4965700"/>
              <a:gd name="connsiteY47" fmla="*/ 401637 h 6469062"/>
              <a:gd name="connsiteX48" fmla="*/ 1504950 w 4965700"/>
              <a:gd name="connsiteY48" fmla="*/ 363537 h 6469062"/>
              <a:gd name="connsiteX49" fmla="*/ 1628775 w 4965700"/>
              <a:gd name="connsiteY49" fmla="*/ 239712 h 6469062"/>
              <a:gd name="connsiteX50" fmla="*/ 1733550 w 4965700"/>
              <a:gd name="connsiteY50" fmla="*/ 306387 h 6469062"/>
              <a:gd name="connsiteX51" fmla="*/ 1914525 w 4965700"/>
              <a:gd name="connsiteY51" fmla="*/ 296862 h 6469062"/>
              <a:gd name="connsiteX52" fmla="*/ 1971675 w 4965700"/>
              <a:gd name="connsiteY52" fmla="*/ 144462 h 6469062"/>
              <a:gd name="connsiteX53" fmla="*/ 2028825 w 4965700"/>
              <a:gd name="connsiteY53" fmla="*/ 182562 h 6469062"/>
              <a:gd name="connsiteX54" fmla="*/ 2038350 w 4965700"/>
              <a:gd name="connsiteY54" fmla="*/ 11112 h 6469062"/>
              <a:gd name="connsiteX55" fmla="*/ 2238375 w 4965700"/>
              <a:gd name="connsiteY55" fmla="*/ 115887 h 6469062"/>
              <a:gd name="connsiteX56" fmla="*/ 2305050 w 4965700"/>
              <a:gd name="connsiteY56" fmla="*/ 39687 h 6469062"/>
              <a:gd name="connsiteX57" fmla="*/ 2324100 w 4965700"/>
              <a:gd name="connsiteY57" fmla="*/ 87312 h 6469062"/>
              <a:gd name="connsiteX58" fmla="*/ 2438400 w 4965700"/>
              <a:gd name="connsiteY58" fmla="*/ 77787 h 6469062"/>
              <a:gd name="connsiteX59" fmla="*/ 2447925 w 4965700"/>
              <a:gd name="connsiteY59" fmla="*/ 96837 h 6469062"/>
              <a:gd name="connsiteX60" fmla="*/ 2505075 w 4965700"/>
              <a:gd name="connsiteY60" fmla="*/ 58737 h 6469062"/>
              <a:gd name="connsiteX61" fmla="*/ 2552700 w 4965700"/>
              <a:gd name="connsiteY61" fmla="*/ 96837 h 6469062"/>
              <a:gd name="connsiteX62" fmla="*/ 2609850 w 4965700"/>
              <a:gd name="connsiteY62" fmla="*/ 134937 h 6469062"/>
              <a:gd name="connsiteX63" fmla="*/ 2609850 w 4965700"/>
              <a:gd name="connsiteY63" fmla="*/ 173037 h 6469062"/>
              <a:gd name="connsiteX64" fmla="*/ 2790825 w 4965700"/>
              <a:gd name="connsiteY64" fmla="*/ 173037 h 6469062"/>
              <a:gd name="connsiteX65" fmla="*/ 2838450 w 4965700"/>
              <a:gd name="connsiteY65" fmla="*/ 115887 h 6469062"/>
              <a:gd name="connsiteX66" fmla="*/ 3000375 w 4965700"/>
              <a:gd name="connsiteY66" fmla="*/ 201612 h 6469062"/>
              <a:gd name="connsiteX67" fmla="*/ 3105150 w 4965700"/>
              <a:gd name="connsiteY67" fmla="*/ 153987 h 6469062"/>
              <a:gd name="connsiteX68" fmla="*/ 3228975 w 4965700"/>
              <a:gd name="connsiteY68" fmla="*/ 220662 h 6469062"/>
              <a:gd name="connsiteX69" fmla="*/ 3305175 w 4965700"/>
              <a:gd name="connsiteY69" fmla="*/ 277812 h 6469062"/>
              <a:gd name="connsiteX70" fmla="*/ 3276600 w 4965700"/>
              <a:gd name="connsiteY70" fmla="*/ 373062 h 6469062"/>
              <a:gd name="connsiteX71" fmla="*/ 3505200 w 4965700"/>
              <a:gd name="connsiteY71" fmla="*/ 506412 h 6469062"/>
              <a:gd name="connsiteX72" fmla="*/ 3581400 w 4965700"/>
              <a:gd name="connsiteY72" fmla="*/ 592137 h 6469062"/>
              <a:gd name="connsiteX73" fmla="*/ 3590925 w 4965700"/>
              <a:gd name="connsiteY73" fmla="*/ 658812 h 6469062"/>
              <a:gd name="connsiteX74" fmla="*/ 3752850 w 4965700"/>
              <a:gd name="connsiteY74" fmla="*/ 763587 h 6469062"/>
              <a:gd name="connsiteX75" fmla="*/ 3905250 w 4965700"/>
              <a:gd name="connsiteY75" fmla="*/ 896937 h 6469062"/>
              <a:gd name="connsiteX76" fmla="*/ 4238625 w 4965700"/>
              <a:gd name="connsiteY76" fmla="*/ 1344612 h 6469062"/>
              <a:gd name="connsiteX77" fmla="*/ 4314825 w 4965700"/>
              <a:gd name="connsiteY77" fmla="*/ 1439862 h 6469062"/>
              <a:gd name="connsiteX78" fmla="*/ 4324350 w 4965700"/>
              <a:gd name="connsiteY78" fmla="*/ 1639887 h 6469062"/>
              <a:gd name="connsiteX79" fmla="*/ 4448175 w 4965700"/>
              <a:gd name="connsiteY79" fmla="*/ 1839912 h 6469062"/>
              <a:gd name="connsiteX80" fmla="*/ 4591050 w 4965700"/>
              <a:gd name="connsiteY80" fmla="*/ 1963737 h 6469062"/>
              <a:gd name="connsiteX81" fmla="*/ 4924425 w 4965700"/>
              <a:gd name="connsiteY81" fmla="*/ 2192337 h 6469062"/>
              <a:gd name="connsiteX82" fmla="*/ 4838700 w 4965700"/>
              <a:gd name="connsiteY82" fmla="*/ 2354262 h 6469062"/>
              <a:gd name="connsiteX83" fmla="*/ 4781550 w 4965700"/>
              <a:gd name="connsiteY83" fmla="*/ 2573337 h 6469062"/>
              <a:gd name="connsiteX84" fmla="*/ 4895850 w 4965700"/>
              <a:gd name="connsiteY84" fmla="*/ 2763837 h 6469062"/>
              <a:gd name="connsiteX85" fmla="*/ 4848225 w 4965700"/>
              <a:gd name="connsiteY85" fmla="*/ 2897187 h 6469062"/>
              <a:gd name="connsiteX86" fmla="*/ 4895850 w 4965700"/>
              <a:gd name="connsiteY86" fmla="*/ 3001962 h 6469062"/>
              <a:gd name="connsiteX87" fmla="*/ 4800600 w 4965700"/>
              <a:gd name="connsiteY87" fmla="*/ 3221037 h 6469062"/>
              <a:gd name="connsiteX88" fmla="*/ 4895850 w 4965700"/>
              <a:gd name="connsiteY88" fmla="*/ 3459162 h 6469062"/>
              <a:gd name="connsiteX89" fmla="*/ 4886325 w 4965700"/>
              <a:gd name="connsiteY89" fmla="*/ 3706812 h 6469062"/>
              <a:gd name="connsiteX90" fmla="*/ 4657725 w 4965700"/>
              <a:gd name="connsiteY90" fmla="*/ 3906837 h 6469062"/>
              <a:gd name="connsiteX91" fmla="*/ 4162425 w 4965700"/>
              <a:gd name="connsiteY91" fmla="*/ 4068762 h 6469062"/>
              <a:gd name="connsiteX92" fmla="*/ 3914775 w 4965700"/>
              <a:gd name="connsiteY92" fmla="*/ 4402137 h 6469062"/>
              <a:gd name="connsiteX93" fmla="*/ 3790950 w 4965700"/>
              <a:gd name="connsiteY93" fmla="*/ 4725987 h 6469062"/>
              <a:gd name="connsiteX94" fmla="*/ 3600450 w 4965700"/>
              <a:gd name="connsiteY94" fmla="*/ 4916487 h 6469062"/>
              <a:gd name="connsiteX95" fmla="*/ 3514725 w 4965700"/>
              <a:gd name="connsiteY95" fmla="*/ 5126037 h 6469062"/>
              <a:gd name="connsiteX96" fmla="*/ 3819525 w 4965700"/>
              <a:gd name="connsiteY96" fmla="*/ 5345112 h 6469062"/>
              <a:gd name="connsiteX97" fmla="*/ 4810125 w 4965700"/>
              <a:gd name="connsiteY97" fmla="*/ 6459537 h 646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965700" h="6469062">
                <a:moveTo>
                  <a:pt x="0" y="6469062"/>
                </a:moveTo>
                <a:cubicBezTo>
                  <a:pt x="70644" y="6311105"/>
                  <a:pt x="141288" y="6153149"/>
                  <a:pt x="323850" y="5926137"/>
                </a:cubicBezTo>
                <a:cubicBezTo>
                  <a:pt x="506412" y="5699125"/>
                  <a:pt x="947738" y="5278437"/>
                  <a:pt x="1095375" y="5106987"/>
                </a:cubicBezTo>
                <a:cubicBezTo>
                  <a:pt x="1243013" y="4935537"/>
                  <a:pt x="1173163" y="4941887"/>
                  <a:pt x="1209675" y="4897437"/>
                </a:cubicBezTo>
                <a:cubicBezTo>
                  <a:pt x="1246187" y="4852987"/>
                  <a:pt x="1287463" y="4864099"/>
                  <a:pt x="1314450" y="4840287"/>
                </a:cubicBezTo>
                <a:cubicBezTo>
                  <a:pt x="1341437" y="4816475"/>
                  <a:pt x="1341438" y="4795837"/>
                  <a:pt x="1371600" y="4754562"/>
                </a:cubicBezTo>
                <a:cubicBezTo>
                  <a:pt x="1401762" y="4713287"/>
                  <a:pt x="1455738" y="4691062"/>
                  <a:pt x="1495425" y="4592637"/>
                </a:cubicBezTo>
                <a:cubicBezTo>
                  <a:pt x="1535112" y="4494212"/>
                  <a:pt x="1603375" y="4235449"/>
                  <a:pt x="1609725" y="4164012"/>
                </a:cubicBezTo>
                <a:cubicBezTo>
                  <a:pt x="1616075" y="4092575"/>
                  <a:pt x="1604962" y="4235449"/>
                  <a:pt x="1533525" y="4164012"/>
                </a:cubicBezTo>
                <a:cubicBezTo>
                  <a:pt x="1462088" y="4092575"/>
                  <a:pt x="1244600" y="3819525"/>
                  <a:pt x="1181100" y="3735387"/>
                </a:cubicBezTo>
                <a:cubicBezTo>
                  <a:pt x="1117600" y="3651250"/>
                  <a:pt x="1165225" y="3671887"/>
                  <a:pt x="1152525" y="3659187"/>
                </a:cubicBezTo>
                <a:cubicBezTo>
                  <a:pt x="1139825" y="3646487"/>
                  <a:pt x="1122362" y="3679824"/>
                  <a:pt x="1104900" y="3659187"/>
                </a:cubicBezTo>
                <a:cubicBezTo>
                  <a:pt x="1087438" y="3638550"/>
                  <a:pt x="1073150" y="3570287"/>
                  <a:pt x="1047750" y="3535362"/>
                </a:cubicBezTo>
                <a:cubicBezTo>
                  <a:pt x="1022350" y="3500437"/>
                  <a:pt x="1006475" y="3492499"/>
                  <a:pt x="952500" y="3449637"/>
                </a:cubicBezTo>
                <a:cubicBezTo>
                  <a:pt x="898525" y="3406775"/>
                  <a:pt x="777875" y="3348037"/>
                  <a:pt x="723900" y="3278187"/>
                </a:cubicBezTo>
                <a:cubicBezTo>
                  <a:pt x="669925" y="3208337"/>
                  <a:pt x="644525" y="3086099"/>
                  <a:pt x="628650" y="3030537"/>
                </a:cubicBezTo>
                <a:cubicBezTo>
                  <a:pt x="612775" y="2974975"/>
                  <a:pt x="638175" y="2967037"/>
                  <a:pt x="628650" y="2944812"/>
                </a:cubicBezTo>
                <a:cubicBezTo>
                  <a:pt x="619125" y="2922587"/>
                  <a:pt x="587375" y="2930524"/>
                  <a:pt x="571500" y="2897187"/>
                </a:cubicBezTo>
                <a:cubicBezTo>
                  <a:pt x="555625" y="2863850"/>
                  <a:pt x="550863" y="2792412"/>
                  <a:pt x="533400" y="2744787"/>
                </a:cubicBezTo>
                <a:cubicBezTo>
                  <a:pt x="515938" y="2697162"/>
                  <a:pt x="468313" y="2640012"/>
                  <a:pt x="466725" y="2611437"/>
                </a:cubicBezTo>
                <a:cubicBezTo>
                  <a:pt x="465138" y="2582862"/>
                  <a:pt x="531813" y="2597150"/>
                  <a:pt x="523875" y="2573337"/>
                </a:cubicBezTo>
                <a:cubicBezTo>
                  <a:pt x="515938" y="2549525"/>
                  <a:pt x="431800" y="2493962"/>
                  <a:pt x="419100" y="2468562"/>
                </a:cubicBezTo>
                <a:cubicBezTo>
                  <a:pt x="406400" y="2443162"/>
                  <a:pt x="452438" y="2443162"/>
                  <a:pt x="447675" y="2420937"/>
                </a:cubicBezTo>
                <a:cubicBezTo>
                  <a:pt x="442913" y="2398712"/>
                  <a:pt x="396875" y="2363787"/>
                  <a:pt x="390525" y="2335212"/>
                </a:cubicBezTo>
                <a:cubicBezTo>
                  <a:pt x="384175" y="2306637"/>
                  <a:pt x="414337" y="2276474"/>
                  <a:pt x="409575" y="2249487"/>
                </a:cubicBezTo>
                <a:cubicBezTo>
                  <a:pt x="404813" y="2222500"/>
                  <a:pt x="369888" y="2203450"/>
                  <a:pt x="361950" y="2173287"/>
                </a:cubicBezTo>
                <a:cubicBezTo>
                  <a:pt x="354012" y="2143124"/>
                  <a:pt x="354013" y="2092325"/>
                  <a:pt x="361950" y="2068512"/>
                </a:cubicBezTo>
                <a:cubicBezTo>
                  <a:pt x="369888" y="2044700"/>
                  <a:pt x="401638" y="2046287"/>
                  <a:pt x="409575" y="2030412"/>
                </a:cubicBezTo>
                <a:cubicBezTo>
                  <a:pt x="417512" y="2014537"/>
                  <a:pt x="393700" y="1982787"/>
                  <a:pt x="409575" y="1973262"/>
                </a:cubicBezTo>
                <a:cubicBezTo>
                  <a:pt x="425450" y="1963737"/>
                  <a:pt x="488950" y="1982787"/>
                  <a:pt x="504825" y="1973262"/>
                </a:cubicBezTo>
                <a:cubicBezTo>
                  <a:pt x="520700" y="1963737"/>
                  <a:pt x="504825" y="1916112"/>
                  <a:pt x="504825" y="1916112"/>
                </a:cubicBezTo>
                <a:cubicBezTo>
                  <a:pt x="504825" y="1879600"/>
                  <a:pt x="495300" y="1822449"/>
                  <a:pt x="504825" y="1754187"/>
                </a:cubicBezTo>
                <a:cubicBezTo>
                  <a:pt x="514350" y="1685925"/>
                  <a:pt x="530225" y="1577974"/>
                  <a:pt x="561975" y="1506537"/>
                </a:cubicBezTo>
                <a:cubicBezTo>
                  <a:pt x="593725" y="1435100"/>
                  <a:pt x="687387" y="1354137"/>
                  <a:pt x="695325" y="1325562"/>
                </a:cubicBezTo>
                <a:cubicBezTo>
                  <a:pt x="703263" y="1296987"/>
                  <a:pt x="608013" y="1357312"/>
                  <a:pt x="609600" y="1335087"/>
                </a:cubicBezTo>
                <a:cubicBezTo>
                  <a:pt x="611187" y="1312862"/>
                  <a:pt x="687388" y="1230312"/>
                  <a:pt x="704850" y="1192212"/>
                </a:cubicBezTo>
                <a:cubicBezTo>
                  <a:pt x="722312" y="1154112"/>
                  <a:pt x="687388" y="1136650"/>
                  <a:pt x="714375" y="1106487"/>
                </a:cubicBezTo>
                <a:cubicBezTo>
                  <a:pt x="741363" y="1076325"/>
                  <a:pt x="841375" y="1036637"/>
                  <a:pt x="866775" y="1011237"/>
                </a:cubicBezTo>
                <a:cubicBezTo>
                  <a:pt x="892175" y="985837"/>
                  <a:pt x="844550" y="973137"/>
                  <a:pt x="866775" y="954087"/>
                </a:cubicBezTo>
                <a:cubicBezTo>
                  <a:pt x="889000" y="935037"/>
                  <a:pt x="960438" y="919162"/>
                  <a:pt x="1000125" y="896937"/>
                </a:cubicBezTo>
                <a:cubicBezTo>
                  <a:pt x="1039812" y="874712"/>
                  <a:pt x="1095375" y="849312"/>
                  <a:pt x="1104900" y="820737"/>
                </a:cubicBezTo>
                <a:cubicBezTo>
                  <a:pt x="1114425" y="792162"/>
                  <a:pt x="1042988" y="752475"/>
                  <a:pt x="1057275" y="725487"/>
                </a:cubicBezTo>
                <a:cubicBezTo>
                  <a:pt x="1071563" y="698500"/>
                  <a:pt x="1173163" y="693737"/>
                  <a:pt x="1190625" y="658812"/>
                </a:cubicBezTo>
                <a:cubicBezTo>
                  <a:pt x="1208088" y="623887"/>
                  <a:pt x="1143000" y="542924"/>
                  <a:pt x="1162050" y="515937"/>
                </a:cubicBezTo>
                <a:cubicBezTo>
                  <a:pt x="1181100" y="488950"/>
                  <a:pt x="1274763" y="512762"/>
                  <a:pt x="1304925" y="496887"/>
                </a:cubicBezTo>
                <a:cubicBezTo>
                  <a:pt x="1335087" y="481012"/>
                  <a:pt x="1328738" y="422274"/>
                  <a:pt x="1343025" y="420687"/>
                </a:cubicBezTo>
                <a:cubicBezTo>
                  <a:pt x="1357312" y="419100"/>
                  <a:pt x="1379537" y="490537"/>
                  <a:pt x="1390650" y="487362"/>
                </a:cubicBezTo>
                <a:cubicBezTo>
                  <a:pt x="1401763" y="484187"/>
                  <a:pt x="1390650" y="422274"/>
                  <a:pt x="1409700" y="401637"/>
                </a:cubicBezTo>
                <a:cubicBezTo>
                  <a:pt x="1428750" y="381000"/>
                  <a:pt x="1468437" y="390525"/>
                  <a:pt x="1504950" y="363537"/>
                </a:cubicBezTo>
                <a:cubicBezTo>
                  <a:pt x="1541463" y="336549"/>
                  <a:pt x="1590675" y="249237"/>
                  <a:pt x="1628775" y="239712"/>
                </a:cubicBezTo>
                <a:cubicBezTo>
                  <a:pt x="1666875" y="230187"/>
                  <a:pt x="1685925" y="296862"/>
                  <a:pt x="1733550" y="306387"/>
                </a:cubicBezTo>
                <a:cubicBezTo>
                  <a:pt x="1781175" y="315912"/>
                  <a:pt x="1874838" y="323850"/>
                  <a:pt x="1914525" y="296862"/>
                </a:cubicBezTo>
                <a:cubicBezTo>
                  <a:pt x="1954213" y="269875"/>
                  <a:pt x="1952625" y="163512"/>
                  <a:pt x="1971675" y="144462"/>
                </a:cubicBezTo>
                <a:cubicBezTo>
                  <a:pt x="1990725" y="125412"/>
                  <a:pt x="2017713" y="204787"/>
                  <a:pt x="2028825" y="182562"/>
                </a:cubicBezTo>
                <a:cubicBezTo>
                  <a:pt x="2039937" y="160337"/>
                  <a:pt x="2003425" y="22225"/>
                  <a:pt x="2038350" y="11112"/>
                </a:cubicBezTo>
                <a:cubicBezTo>
                  <a:pt x="2073275" y="0"/>
                  <a:pt x="2193925" y="111125"/>
                  <a:pt x="2238375" y="115887"/>
                </a:cubicBezTo>
                <a:cubicBezTo>
                  <a:pt x="2282825" y="120650"/>
                  <a:pt x="2290762" y="44450"/>
                  <a:pt x="2305050" y="39687"/>
                </a:cubicBezTo>
                <a:cubicBezTo>
                  <a:pt x="2319338" y="34924"/>
                  <a:pt x="2301875" y="80962"/>
                  <a:pt x="2324100" y="87312"/>
                </a:cubicBezTo>
                <a:cubicBezTo>
                  <a:pt x="2346325" y="93662"/>
                  <a:pt x="2417763" y="76200"/>
                  <a:pt x="2438400" y="77787"/>
                </a:cubicBezTo>
                <a:cubicBezTo>
                  <a:pt x="2459037" y="79374"/>
                  <a:pt x="2436812" y="100012"/>
                  <a:pt x="2447925" y="96837"/>
                </a:cubicBezTo>
                <a:cubicBezTo>
                  <a:pt x="2459038" y="93662"/>
                  <a:pt x="2487613" y="58737"/>
                  <a:pt x="2505075" y="58737"/>
                </a:cubicBezTo>
                <a:cubicBezTo>
                  <a:pt x="2522537" y="58737"/>
                  <a:pt x="2535238" y="84137"/>
                  <a:pt x="2552700" y="96837"/>
                </a:cubicBezTo>
                <a:cubicBezTo>
                  <a:pt x="2570163" y="109537"/>
                  <a:pt x="2600325" y="122237"/>
                  <a:pt x="2609850" y="134937"/>
                </a:cubicBezTo>
                <a:cubicBezTo>
                  <a:pt x="2619375" y="147637"/>
                  <a:pt x="2579688" y="166687"/>
                  <a:pt x="2609850" y="173037"/>
                </a:cubicBezTo>
                <a:cubicBezTo>
                  <a:pt x="2640012" y="179387"/>
                  <a:pt x="2752725" y="182562"/>
                  <a:pt x="2790825" y="173037"/>
                </a:cubicBezTo>
                <a:cubicBezTo>
                  <a:pt x="2828925" y="163512"/>
                  <a:pt x="2803525" y="111125"/>
                  <a:pt x="2838450" y="115887"/>
                </a:cubicBezTo>
                <a:cubicBezTo>
                  <a:pt x="2873375" y="120650"/>
                  <a:pt x="2955925" y="195262"/>
                  <a:pt x="3000375" y="201612"/>
                </a:cubicBezTo>
                <a:cubicBezTo>
                  <a:pt x="3044825" y="207962"/>
                  <a:pt x="3067050" y="150812"/>
                  <a:pt x="3105150" y="153987"/>
                </a:cubicBezTo>
                <a:cubicBezTo>
                  <a:pt x="3143250" y="157162"/>
                  <a:pt x="3195638" y="200025"/>
                  <a:pt x="3228975" y="220662"/>
                </a:cubicBezTo>
                <a:cubicBezTo>
                  <a:pt x="3262313" y="241300"/>
                  <a:pt x="3297238" y="252412"/>
                  <a:pt x="3305175" y="277812"/>
                </a:cubicBezTo>
                <a:cubicBezTo>
                  <a:pt x="3313112" y="303212"/>
                  <a:pt x="3243263" y="334962"/>
                  <a:pt x="3276600" y="373062"/>
                </a:cubicBezTo>
                <a:cubicBezTo>
                  <a:pt x="3309937" y="411162"/>
                  <a:pt x="3454400" y="469900"/>
                  <a:pt x="3505200" y="506412"/>
                </a:cubicBezTo>
                <a:cubicBezTo>
                  <a:pt x="3556000" y="542924"/>
                  <a:pt x="3567113" y="566737"/>
                  <a:pt x="3581400" y="592137"/>
                </a:cubicBezTo>
                <a:cubicBezTo>
                  <a:pt x="3595687" y="617537"/>
                  <a:pt x="3562350" y="630237"/>
                  <a:pt x="3590925" y="658812"/>
                </a:cubicBezTo>
                <a:cubicBezTo>
                  <a:pt x="3619500" y="687387"/>
                  <a:pt x="3700463" y="723900"/>
                  <a:pt x="3752850" y="763587"/>
                </a:cubicBezTo>
                <a:cubicBezTo>
                  <a:pt x="3805238" y="803275"/>
                  <a:pt x="3824288" y="800100"/>
                  <a:pt x="3905250" y="896937"/>
                </a:cubicBezTo>
                <a:cubicBezTo>
                  <a:pt x="3986212" y="993774"/>
                  <a:pt x="4170363" y="1254125"/>
                  <a:pt x="4238625" y="1344612"/>
                </a:cubicBezTo>
                <a:cubicBezTo>
                  <a:pt x="4306887" y="1435099"/>
                  <a:pt x="4300538" y="1390650"/>
                  <a:pt x="4314825" y="1439862"/>
                </a:cubicBezTo>
                <a:cubicBezTo>
                  <a:pt x="4329113" y="1489075"/>
                  <a:pt x="4302125" y="1573212"/>
                  <a:pt x="4324350" y="1639887"/>
                </a:cubicBezTo>
                <a:cubicBezTo>
                  <a:pt x="4346575" y="1706562"/>
                  <a:pt x="4403725" y="1785937"/>
                  <a:pt x="4448175" y="1839912"/>
                </a:cubicBezTo>
                <a:cubicBezTo>
                  <a:pt x="4492625" y="1893887"/>
                  <a:pt x="4511675" y="1905000"/>
                  <a:pt x="4591050" y="1963737"/>
                </a:cubicBezTo>
                <a:cubicBezTo>
                  <a:pt x="4670425" y="2022474"/>
                  <a:pt x="4883150" y="2127250"/>
                  <a:pt x="4924425" y="2192337"/>
                </a:cubicBezTo>
                <a:cubicBezTo>
                  <a:pt x="4965700" y="2257425"/>
                  <a:pt x="4862512" y="2290762"/>
                  <a:pt x="4838700" y="2354262"/>
                </a:cubicBezTo>
                <a:cubicBezTo>
                  <a:pt x="4814888" y="2417762"/>
                  <a:pt x="4772025" y="2505075"/>
                  <a:pt x="4781550" y="2573337"/>
                </a:cubicBezTo>
                <a:cubicBezTo>
                  <a:pt x="4791075" y="2641599"/>
                  <a:pt x="4884738" y="2709862"/>
                  <a:pt x="4895850" y="2763837"/>
                </a:cubicBezTo>
                <a:cubicBezTo>
                  <a:pt x="4906962" y="2817812"/>
                  <a:pt x="4848225" y="2857500"/>
                  <a:pt x="4848225" y="2897187"/>
                </a:cubicBezTo>
                <a:cubicBezTo>
                  <a:pt x="4848225" y="2936874"/>
                  <a:pt x="4903787" y="2947987"/>
                  <a:pt x="4895850" y="3001962"/>
                </a:cubicBezTo>
                <a:cubicBezTo>
                  <a:pt x="4887913" y="3055937"/>
                  <a:pt x="4800600" y="3144837"/>
                  <a:pt x="4800600" y="3221037"/>
                </a:cubicBezTo>
                <a:cubicBezTo>
                  <a:pt x="4800600" y="3297237"/>
                  <a:pt x="4881563" y="3378200"/>
                  <a:pt x="4895850" y="3459162"/>
                </a:cubicBezTo>
                <a:cubicBezTo>
                  <a:pt x="4910138" y="3540125"/>
                  <a:pt x="4926012" y="3632200"/>
                  <a:pt x="4886325" y="3706812"/>
                </a:cubicBezTo>
                <a:cubicBezTo>
                  <a:pt x="4846638" y="3781424"/>
                  <a:pt x="4778375" y="3846512"/>
                  <a:pt x="4657725" y="3906837"/>
                </a:cubicBezTo>
                <a:cubicBezTo>
                  <a:pt x="4537075" y="3967162"/>
                  <a:pt x="4286250" y="3986212"/>
                  <a:pt x="4162425" y="4068762"/>
                </a:cubicBezTo>
                <a:cubicBezTo>
                  <a:pt x="4038600" y="4151312"/>
                  <a:pt x="3976687" y="4292600"/>
                  <a:pt x="3914775" y="4402137"/>
                </a:cubicBezTo>
                <a:cubicBezTo>
                  <a:pt x="3852863" y="4511674"/>
                  <a:pt x="3843338" y="4640262"/>
                  <a:pt x="3790950" y="4725987"/>
                </a:cubicBezTo>
                <a:cubicBezTo>
                  <a:pt x="3738563" y="4811712"/>
                  <a:pt x="3646487" y="4849812"/>
                  <a:pt x="3600450" y="4916487"/>
                </a:cubicBezTo>
                <a:cubicBezTo>
                  <a:pt x="3554413" y="4983162"/>
                  <a:pt x="3478212" y="5054599"/>
                  <a:pt x="3514725" y="5126037"/>
                </a:cubicBezTo>
                <a:cubicBezTo>
                  <a:pt x="3551238" y="5197475"/>
                  <a:pt x="3603625" y="5122862"/>
                  <a:pt x="3819525" y="5345112"/>
                </a:cubicBezTo>
                <a:cubicBezTo>
                  <a:pt x="4035425" y="5567362"/>
                  <a:pt x="4592638" y="6249987"/>
                  <a:pt x="4810125" y="645953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 defTabSz="642915">
              <a:defRPr/>
            </a:pPr>
            <a:endParaRPr lang="ko-KR" altLang="en-US" sz="1700" dirty="0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ヒラギノ角ゴ ProN W3"/>
              <a:sym typeface="Arial" pitchFamily="34" charset="0"/>
            </a:endParaRPr>
          </a:p>
        </p:txBody>
      </p:sp>
      <p:sp>
        <p:nvSpPr>
          <p:cNvPr id="14" name="직사각형 15"/>
          <p:cNvSpPr>
            <a:spLocks noChangeArrowheads="1"/>
          </p:cNvSpPr>
          <p:nvPr/>
        </p:nvSpPr>
        <p:spPr bwMode="auto">
          <a:xfrm>
            <a:off x="2130428" y="2087533"/>
            <a:ext cx="582190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700" dirty="0">
                <a:solidFill>
                  <a:srgbClr val="FFFFF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나눔고딕" charset="0"/>
                <a:sym typeface="Arial" charset="0"/>
              </a:rPr>
              <a:t>타인</a:t>
            </a:r>
          </a:p>
        </p:txBody>
      </p:sp>
      <p:sp>
        <p:nvSpPr>
          <p:cNvPr id="15" name="직사각형 16"/>
          <p:cNvSpPr>
            <a:spLocks noChangeArrowheads="1"/>
          </p:cNvSpPr>
          <p:nvPr/>
        </p:nvSpPr>
        <p:spPr bwMode="auto">
          <a:xfrm>
            <a:off x="2166706" y="3975045"/>
            <a:ext cx="582190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700" dirty="0">
                <a:solidFill>
                  <a:srgbClr val="FFFFF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맑은 고딕" charset="0"/>
                <a:sym typeface="Arial" charset="0"/>
              </a:rPr>
              <a:t>자신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11489" y="2231896"/>
            <a:ext cx="3057227" cy="492434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타인을 필터로 한 사회적 지각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: 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타인의 동기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태도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행동을 판단하는 방식</a:t>
            </a:r>
          </a:p>
        </p:txBody>
      </p:sp>
      <p:cxnSp>
        <p:nvCxnSpPr>
          <p:cNvPr id="17" name="꺾인 연결선 16"/>
          <p:cNvCxnSpPr>
            <a:stCxn id="13" idx="25"/>
            <a:endCxn id="12" idx="13"/>
          </p:cNvCxnSpPr>
          <p:nvPr/>
        </p:nvCxnSpPr>
        <p:spPr>
          <a:xfrm>
            <a:off x="2027501" y="2307426"/>
            <a:ext cx="110505" cy="2128615"/>
          </a:xfrm>
          <a:prstGeom prst="bentConnector3">
            <a:avLst>
              <a:gd name="adj1" fmla="val -694367"/>
            </a:avLst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1489" y="4176112"/>
            <a:ext cx="3113333" cy="692489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자신에 대한 인식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: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자신의 동기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태도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 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행동을 판단하는 방식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pitchFamily="34" charset="0"/>
              </a:rPr>
              <a:t> 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13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1F497D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ヒラギノ角ゴ ProN W3" charset="0"/>
              <a:sym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진단의 역량분석 요인</a:t>
            </a:r>
          </a:p>
        </p:txBody>
      </p:sp>
      <p:sp>
        <p:nvSpPr>
          <p:cNvPr id="21" name="바닥글 개체 틀 20">
            <a:extLst>
              <a:ext uri="{FF2B5EF4-FFF2-40B4-BE49-F238E27FC236}">
                <a16:creationId xmlns:a16="http://schemas.microsoft.com/office/drawing/2014/main" id="{B621B9B7-3598-473F-9226-7667A1071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175" y="1052513"/>
            <a:ext cx="5848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16"/>
          <p:cNvGrpSpPr/>
          <p:nvPr/>
        </p:nvGrpSpPr>
        <p:grpSpPr>
          <a:xfrm>
            <a:off x="1048560" y="1940078"/>
            <a:ext cx="4876502" cy="4603325"/>
            <a:chOff x="883942" y="777223"/>
            <a:chExt cx="6210997" cy="5863063"/>
          </a:xfrm>
        </p:grpSpPr>
        <p:grpSp>
          <p:nvGrpSpPr>
            <p:cNvPr id="4" name="그룹 11"/>
            <p:cNvGrpSpPr/>
            <p:nvPr/>
          </p:nvGrpSpPr>
          <p:grpSpPr>
            <a:xfrm>
              <a:off x="883942" y="777223"/>
              <a:ext cx="6210997" cy="5863063"/>
              <a:chOff x="883942" y="777223"/>
              <a:chExt cx="6210997" cy="5863063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83942" y="777223"/>
                <a:ext cx="6210997" cy="5863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직사각형 7"/>
              <p:cNvSpPr/>
              <p:nvPr/>
            </p:nvSpPr>
            <p:spPr bwMode="auto">
              <a:xfrm>
                <a:off x="1180407" y="1097280"/>
                <a:ext cx="1230284" cy="26600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5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 charset="0"/>
                  <a:sym typeface="Arial" charset="0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 bwMode="auto">
            <a:xfrm>
              <a:off x="1180407" y="6192982"/>
              <a:ext cx="2660073" cy="224443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5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857106" y="6084916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/>
                  <a:sym typeface="Arial" pitchFamily="34" charset="0"/>
                </a:rPr>
                <a:t>링크클릭</a:t>
              </a:r>
            </a:p>
          </p:txBody>
        </p:sp>
      </p:grpSp>
      <p:sp>
        <p:nvSpPr>
          <p:cNvPr id="10" name="직사각형 9"/>
          <p:cNvSpPr/>
          <p:nvPr/>
        </p:nvSpPr>
        <p:spPr bwMode="auto">
          <a:xfrm>
            <a:off x="2797015" y="1516549"/>
            <a:ext cx="2088530" cy="17621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85544" y="1411799"/>
            <a:ext cx="2280027" cy="339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500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/>
                <a:sym typeface="Arial" pitchFamily="34" charset="0"/>
              </a:rPr>
              <a:t>진단메일확인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진단메일 수신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3" name="바닥글 개체 틀 12">
            <a:extLst>
              <a:ext uri="{FF2B5EF4-FFF2-40B4-BE49-F238E27FC236}">
                <a16:creationId xmlns:a16="http://schemas.microsoft.com/office/drawing/2014/main" id="{BB9D46A1-26FE-4FB3-A654-5B204CD0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인터넷브라우저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안내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3" name="직사각형 1"/>
          <p:cNvSpPr>
            <a:spLocks noChangeArrowheads="1"/>
          </p:cNvSpPr>
          <p:nvPr/>
        </p:nvSpPr>
        <p:spPr bwMode="auto">
          <a:xfrm>
            <a:off x="383129" y="943591"/>
            <a:ext cx="5864928" cy="27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Window </a:t>
            </a:r>
            <a:r>
              <a:rPr lang="en-US" altLang="ko-KR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xp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버전 및 일부 익스플로러 버전에서 진단 접속이 불가한 점 양해 부탁드립니다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15" name="직사각형 1"/>
          <p:cNvSpPr>
            <a:spLocks noChangeArrowheads="1"/>
          </p:cNvSpPr>
          <p:nvPr/>
        </p:nvSpPr>
        <p:spPr bwMode="auto">
          <a:xfrm>
            <a:off x="3983579" y="1877041"/>
            <a:ext cx="4940444" cy="247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첨부된 이미지와 같이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접속불가 안내페이지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열릴 경우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다음과 같은 방법을 통해 진단링크에 접속해주시기 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marL="342900" indent="-342900">
              <a:lnSpc>
                <a:spcPct val="12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방법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1)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크롬브라우저를 다운로드 받아 설치하신 뒤 접속해주시기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https://www.google.com/intl/ko/chrome/browser/features.html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방법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2)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스마트폰을 사용하여 진단에 접속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실시해주시기 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333375" y="1802324"/>
            <a:ext cx="3454105" cy="2550601"/>
            <a:chOff x="2162175" y="3107249"/>
            <a:chExt cx="4612871" cy="3406264"/>
          </a:xfrm>
        </p:grpSpPr>
        <p:pic>
          <p:nvPicPr>
            <p:cNvPr id="1026" name="Picture 2" descr="D:\버크만코리아(임지연)\버크만\04 버크만 자료\03 리포트 및 보고서\new Questionnaire2015\에러페이지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62175" y="3108145"/>
              <a:ext cx="4608513" cy="3405368"/>
            </a:xfrm>
            <a:prstGeom prst="rect">
              <a:avLst/>
            </a:prstGeom>
            <a:noFill/>
          </p:spPr>
        </p:pic>
        <p:sp>
          <p:nvSpPr>
            <p:cNvPr id="16" name="직사각형 15"/>
            <p:cNvSpPr/>
            <p:nvPr/>
          </p:nvSpPr>
          <p:spPr>
            <a:xfrm>
              <a:off x="4495019" y="3107249"/>
              <a:ext cx="2280027" cy="339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dirty="0">
                  <a:solidFill>
                    <a:srgbClr val="C0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/>
                  <a:sym typeface="Arial" pitchFamily="34" charset="0"/>
                </a:rPr>
                <a:t>접속불가 안내페이지</a:t>
              </a:r>
            </a:p>
          </p:txBody>
        </p:sp>
      </p:grp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ADC7CC5-B50B-4DAC-A3D4-8D0E23BFC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83129" y="991216"/>
            <a:ext cx="5294707" cy="71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설문에 필요한 개인정보를 입력해주시기 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개인정보는 연구를 위한 목적으로만 사용되며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검사결과에는 반영되지 않습니다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표시가 된 부분만 필수적으로 입력해주시면 됩니다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4404876-3480-47C6-8E2A-14AB97537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8834"/>
            <a:ext cx="4292867" cy="1892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90306B-D7EF-4297-A69A-56F148B5A719}"/>
              </a:ext>
            </a:extLst>
          </p:cNvPr>
          <p:cNvSpPr txBox="1"/>
          <p:nvPr/>
        </p:nvSpPr>
        <p:spPr>
          <a:xfrm>
            <a:off x="1323976" y="3918267"/>
            <a:ext cx="2141696" cy="22929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필수 값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거주국가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사용언어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성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이름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최종학력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연구분야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</a:t>
            </a: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검사의 실시목적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성별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출생년도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우편번호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인종 제외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29D4D8B-D8D9-45B0-80FD-2B1856363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119" y="1635204"/>
            <a:ext cx="5140421" cy="50427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5FAA22-B0D6-41D1-BB68-AA55A3DC5245}"/>
              </a:ext>
            </a:extLst>
          </p:cNvPr>
          <p:cNvSpPr txBox="1"/>
          <p:nvPr/>
        </p:nvSpPr>
        <p:spPr>
          <a:xfrm>
            <a:off x="247649" y="543744"/>
            <a:ext cx="645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개인정보 입력 </a:t>
            </a:r>
            <a:r>
              <a:rPr lang="ko-KR" altLang="en-US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필수 사항 </a:t>
            </a:r>
            <a:r>
              <a:rPr lang="en-US" altLang="ko-KR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</a:t>
            </a:r>
            <a:r>
              <a:rPr lang="ko-KR" altLang="en-US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표기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C87E53AF-19C6-4A23-A757-44871B7D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61527A-A35F-4719-8A4F-25A414BA69BB}"/>
              </a:ext>
            </a:extLst>
          </p:cNvPr>
          <p:cNvSpPr txBox="1"/>
          <p:nvPr/>
        </p:nvSpPr>
        <p:spPr>
          <a:xfrm>
            <a:off x="247649" y="543744"/>
            <a:ext cx="645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개인정보 입력 </a:t>
            </a:r>
            <a:r>
              <a:rPr lang="ko-KR" altLang="en-US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필수 사항 </a:t>
            </a:r>
            <a:r>
              <a:rPr lang="en-US" altLang="ko-KR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</a:t>
            </a:r>
            <a:r>
              <a:rPr lang="ko-KR" altLang="en-US" dirty="0"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63F944A-415F-47BE-9B54-7717DA790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38" y="1102175"/>
            <a:ext cx="4999043" cy="5366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22016C-FAAC-4A9B-97C7-B56E1C438D1E}"/>
              </a:ext>
            </a:extLst>
          </p:cNvPr>
          <p:cNvSpPr txBox="1"/>
          <p:nvPr/>
        </p:nvSpPr>
        <p:spPr>
          <a:xfrm>
            <a:off x="5732404" y="2301541"/>
            <a:ext cx="1653017" cy="120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필수 값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고용상태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고용상태</a:t>
            </a:r>
            <a:r>
              <a:rPr lang="en-US" altLang="ko-KR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세부사항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현재직업 직위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</a:t>
            </a:r>
            <a:r>
              <a:rPr lang="ko-KR" altLang="en-US" sz="12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직업근속년수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직업조직규모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A92909-943B-423C-9F5F-BDCAD425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77205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7"/>
          <p:cNvGrpSpPr/>
          <p:nvPr/>
        </p:nvGrpSpPr>
        <p:grpSpPr>
          <a:xfrm>
            <a:off x="1504949" y="1918389"/>
            <a:ext cx="6280597" cy="4285855"/>
            <a:chOff x="1048181" y="1117016"/>
            <a:chExt cx="7175516" cy="4896544"/>
          </a:xfrm>
        </p:grpSpPr>
        <p:sp>
          <p:nvSpPr>
            <p:cNvPr id="2" name="직사각형 1"/>
            <p:cNvSpPr/>
            <p:nvPr/>
          </p:nvSpPr>
          <p:spPr>
            <a:xfrm>
              <a:off x="1454994" y="5373441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700" b="1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  <p:sp>
          <p:nvSpPr>
            <p:cNvPr id="3" name="직사각형 2"/>
            <p:cNvSpPr/>
            <p:nvPr/>
          </p:nvSpPr>
          <p:spPr bwMode="auto">
            <a:xfrm>
              <a:off x="5539873" y="1881810"/>
              <a:ext cx="2683824" cy="5759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7647" t="16384" r="27590" b="21202"/>
            <a:stretch>
              <a:fillRect/>
            </a:stretch>
          </p:blipFill>
          <p:spPr bwMode="auto">
            <a:xfrm>
              <a:off x="1048181" y="1117016"/>
              <a:ext cx="6243094" cy="489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2615003" y="4037176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유의사항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83129" y="991216"/>
            <a:ext cx="6864047" cy="71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그렇다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아니다에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대하여 무작위로 선택하실 경우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패턴오류로 인하여 리포트가 생성되지 않을 수 있습니다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반드시 문항을 잘 읽어보신 뒤 선택해주시기 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</a:t>
            </a:r>
            <a:r>
              <a:rPr lang="ko-KR" altLang="en-US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리포트가 생성되지 않을 경우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298</a:t>
            </a:r>
            <a:r>
              <a:rPr lang="ko-KR" altLang="en-US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문항을 처음부터 다시 실시해주셔야 합니다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9075" y="4495801"/>
            <a:ext cx="3867150" cy="1738358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10F68A8B-0BF4-4AF9-9BF4-92D47232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675822" y="1501541"/>
            <a:ext cx="5284270" cy="21175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383130" y="1248491"/>
            <a:ext cx="8103646" cy="205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  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버크만진단에서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사용하는 대부분의 사람들의 의미는 일반적인 사람들의 태도와 행동을 표현하고 파악하기 위한 넓은 의미로 사용된 것으로 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일반적인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', '</a:t>
            </a:r>
            <a:r>
              <a:rPr lang="ko-KR" altLang="en-US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거의 모든 사람들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 태도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감정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행동에 대해 응답을 선택하는 것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입니다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사람들</a:t>
            </a:r>
            <a:r>
              <a:rPr lang="en-US" altLang="ko-KR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보다는 </a:t>
            </a:r>
            <a:r>
              <a:rPr lang="en-US" altLang="ko-KR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대부분의 사람들</a:t>
            </a:r>
            <a:r>
              <a:rPr lang="en-US" altLang="ko-KR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사용하여 자신이 생각하는 일반적이지 않은 사람들을 열외로 둘 수 있는 공간을 만든 것입니다</a:t>
            </a:r>
            <a:r>
              <a:rPr lang="en-US" altLang="ko-KR" sz="12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따라서 일반적인 사람들에게 가지고 있는 자신의 생각을 체크하시면 됩니다</a:t>
            </a:r>
            <a:r>
              <a:rPr lang="en-US" altLang="ko-KR" sz="1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*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문항에 따라 자신이 생각하기에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이런사람도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있고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저런사람도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있다고 생각하는 경우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(50:50)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확률상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본인이 더 일반적 이라고 생각하는 기준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(51:49)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맞추어 응답해주시면 됩니다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Part1- 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대부분의 사람들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”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FD9C6B7B-A98E-4910-839C-73605D61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Part3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371599" y="1832023"/>
            <a:ext cx="5611439" cy="4258196"/>
            <a:chOff x="632644" y="1182731"/>
            <a:chExt cx="6391563" cy="4850186"/>
          </a:xfrm>
        </p:grpSpPr>
        <p:pic>
          <p:nvPicPr>
            <p:cNvPr id="11" name="Picture 3" descr="C:\Users\Administrator\Desktop\파트3.JPG"/>
            <p:cNvPicPr>
              <a:picLocks noChangeAspect="1" noChangeArrowheads="1"/>
            </p:cNvPicPr>
            <p:nvPr/>
          </p:nvPicPr>
          <p:blipFill>
            <a:blip r:embed="rId2" cstate="print"/>
            <a:srcRect l="19035" r="17898"/>
            <a:stretch>
              <a:fillRect/>
            </a:stretch>
          </p:blipFill>
          <p:spPr bwMode="auto">
            <a:xfrm>
              <a:off x="632644" y="1182731"/>
              <a:ext cx="6391563" cy="4850186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2919803" y="3935575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</p:grp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345029" y="1010266"/>
            <a:ext cx="7641503" cy="71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</a:t>
            </a:r>
            <a:r>
              <a:rPr lang="en-US" altLang="ko-KR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직업에 대한 자신의 관심순위를 배열하지 않고</a:t>
            </a:r>
            <a:r>
              <a:rPr lang="en-US" altLang="ko-KR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반복적으로 </a:t>
            </a:r>
            <a:r>
              <a:rPr lang="en-US" altLang="ko-KR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</a:t>
            </a:r>
            <a:r>
              <a:rPr lang="en-US" altLang="ko-KR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선택하실 경우 리포트가 생성</a:t>
            </a:r>
            <a:r>
              <a:rPr lang="ko-KR" altLang="en-US" sz="1200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되지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않습니다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반드시 직업의 관심 순위를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1-4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순위로 배열해주시기 바랍니다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</a:t>
            </a:r>
            <a:r>
              <a:rPr lang="ko-KR" altLang="en-US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리포트가 생성되지 않을 경우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298</a:t>
            </a:r>
            <a:r>
              <a:rPr lang="ko-KR" altLang="en-US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문항을 처음부터 다시 실시해주셔야 합니다</a:t>
            </a:r>
            <a:r>
              <a:rPr lang="en-US" altLang="ko-KR" sz="1200" b="1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1026" name="Picture 2" descr="C:\Users\Administrator\Desktop\image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6686" y="4276725"/>
            <a:ext cx="3349539" cy="2299914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E312250-E955-47AC-870D-2DA6E2AB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실시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모바일 진단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152400" y="1988560"/>
            <a:ext cx="8812070" cy="3145415"/>
            <a:chOff x="152400" y="1988560"/>
            <a:chExt cx="9639300" cy="3440690"/>
          </a:xfrm>
        </p:grpSpPr>
        <p:pic>
          <p:nvPicPr>
            <p:cNvPr id="2050" name="Picture 2" descr="D:\버크만코리아(임지연)\버크만\05 버크만 디자인\12 모바일진단\mobile version_result.jpg"/>
            <p:cNvPicPr>
              <a:picLocks noChangeAspect="1" noChangeArrowheads="1"/>
            </p:cNvPicPr>
            <p:nvPr/>
          </p:nvPicPr>
          <p:blipFill>
            <a:blip r:embed="rId2" cstate="print"/>
            <a:srcRect l="27695" r="27509"/>
            <a:stretch>
              <a:fillRect/>
            </a:stretch>
          </p:blipFill>
          <p:spPr bwMode="auto">
            <a:xfrm>
              <a:off x="7496175" y="2007610"/>
              <a:ext cx="2295525" cy="3421640"/>
            </a:xfrm>
            <a:prstGeom prst="rect">
              <a:avLst/>
            </a:prstGeom>
            <a:noFill/>
          </p:spPr>
        </p:pic>
        <p:pic>
          <p:nvPicPr>
            <p:cNvPr id="2051" name="Picture 3" descr="D:\버크만코리아(임지연)\버크만\05 버크만 디자인\12 모바일진단\mobile version_info.jpg"/>
            <p:cNvPicPr>
              <a:picLocks noChangeAspect="1" noChangeArrowheads="1"/>
            </p:cNvPicPr>
            <p:nvPr/>
          </p:nvPicPr>
          <p:blipFill>
            <a:blip r:embed="rId3" cstate="print"/>
            <a:srcRect l="26208" r="28439"/>
            <a:stretch>
              <a:fillRect/>
            </a:stretch>
          </p:blipFill>
          <p:spPr bwMode="auto">
            <a:xfrm>
              <a:off x="152400" y="1988560"/>
              <a:ext cx="2324100" cy="3421640"/>
            </a:xfrm>
            <a:prstGeom prst="rect">
              <a:avLst/>
            </a:prstGeom>
            <a:noFill/>
          </p:spPr>
        </p:pic>
        <p:pic>
          <p:nvPicPr>
            <p:cNvPr id="2052" name="Picture 4" descr="D:\버크만코리아(임지연)\버크만\05 버크만 디자인\12 모바일진단\mobile version_part1.jpg"/>
            <p:cNvPicPr>
              <a:picLocks noChangeAspect="1" noChangeArrowheads="1"/>
            </p:cNvPicPr>
            <p:nvPr/>
          </p:nvPicPr>
          <p:blipFill>
            <a:blip r:embed="rId4" cstate="print"/>
            <a:srcRect l="27138" r="28810"/>
            <a:stretch>
              <a:fillRect/>
            </a:stretch>
          </p:blipFill>
          <p:spPr bwMode="auto">
            <a:xfrm>
              <a:off x="2609850" y="1998085"/>
              <a:ext cx="2257425" cy="3421640"/>
            </a:xfrm>
            <a:prstGeom prst="rect">
              <a:avLst/>
            </a:prstGeom>
            <a:noFill/>
          </p:spPr>
        </p:pic>
        <p:pic>
          <p:nvPicPr>
            <p:cNvPr id="2053" name="Picture 5" descr="D:\버크만코리아(임지연)\버크만\05 버크만 디자인\12 모바일진단\mobile version_part3.jpg"/>
            <p:cNvPicPr>
              <a:picLocks noChangeAspect="1" noChangeArrowheads="1"/>
            </p:cNvPicPr>
            <p:nvPr/>
          </p:nvPicPr>
          <p:blipFill>
            <a:blip r:embed="rId5" cstate="print"/>
            <a:srcRect l="27509" r="26766"/>
            <a:stretch>
              <a:fillRect/>
            </a:stretch>
          </p:blipFill>
          <p:spPr bwMode="auto">
            <a:xfrm>
              <a:off x="5010150" y="2007610"/>
              <a:ext cx="2343150" cy="3421640"/>
            </a:xfrm>
            <a:prstGeom prst="rect">
              <a:avLst/>
            </a:prstGeom>
            <a:noFill/>
          </p:spPr>
        </p:pic>
      </p:grp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83129" y="991216"/>
            <a:ext cx="6030486" cy="27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</a:t>
            </a:r>
            <a:r>
              <a:rPr lang="ko-KR" altLang="en-US" sz="12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스마트폰에서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진단메일을 확인하신 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진단링크를 클릭하면 다음과 같이 진행이 가능합니다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b="1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A1B313-815D-466F-9A43-3DB478B2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441850" y="6257698"/>
            <a:ext cx="40398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진단 및 시스템 관련문의</a:t>
            </a:r>
            <a:r>
              <a:rPr lang="en-US" altLang="ko-KR" sz="13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02-2676-0400 </a:t>
            </a:r>
            <a:r>
              <a:rPr lang="ko-KR" altLang="en-US" sz="13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버크만코리아</a:t>
            </a:r>
            <a:endParaRPr lang="ko-KR" altLang="en-US" sz="13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버크만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진단결과 수신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533525"/>
            <a:ext cx="39147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그룹 43"/>
          <p:cNvGrpSpPr/>
          <p:nvPr/>
        </p:nvGrpSpPr>
        <p:grpSpPr>
          <a:xfrm>
            <a:off x="2912527" y="1810557"/>
            <a:ext cx="4376869" cy="339160"/>
            <a:chOff x="6131977" y="1934382"/>
            <a:chExt cx="4376869" cy="339160"/>
          </a:xfrm>
        </p:grpSpPr>
        <p:sp>
          <p:nvSpPr>
            <p:cNvPr id="4" name="직사각형 3"/>
            <p:cNvSpPr/>
            <p:nvPr/>
          </p:nvSpPr>
          <p:spPr bwMode="auto">
            <a:xfrm>
              <a:off x="6131977" y="2097323"/>
              <a:ext cx="2088530" cy="176219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8228819" y="1934382"/>
              <a:ext cx="2280027" cy="339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/>
                  <a:sym typeface="Arial" pitchFamily="34" charset="0"/>
                </a:rPr>
                <a:t>결과메일확인</a:t>
              </a: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100" y="2419350"/>
            <a:ext cx="54102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23"/>
          <p:cNvGrpSpPr/>
          <p:nvPr/>
        </p:nvGrpSpPr>
        <p:grpSpPr>
          <a:xfrm>
            <a:off x="1891674" y="3259521"/>
            <a:ext cx="3845491" cy="339160"/>
            <a:chOff x="2001945" y="4704837"/>
            <a:chExt cx="3845491" cy="339160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2024796" y="4793103"/>
              <a:ext cx="756000" cy="166938"/>
            </a:xfrm>
            <a:prstGeom prst="rect">
              <a:avLst/>
            </a:prstGeom>
            <a:solidFill>
              <a:srgbClr val="BBE0E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5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  <a:cs typeface="ヒラギノ角ゴ ProN W3" charset="0"/>
                <a:sym typeface="Arial" charset="0"/>
              </a:endParaRPr>
            </a:p>
          </p:txBody>
        </p:sp>
        <p:grpSp>
          <p:nvGrpSpPr>
            <p:cNvPr id="9" name="그룹 15"/>
            <p:cNvGrpSpPr/>
            <p:nvPr/>
          </p:nvGrpSpPr>
          <p:grpSpPr>
            <a:xfrm>
              <a:off x="2001945" y="4704837"/>
              <a:ext cx="3845491" cy="339160"/>
              <a:chOff x="1281327" y="6107360"/>
              <a:chExt cx="3845491" cy="339160"/>
            </a:xfrm>
          </p:grpSpPr>
          <p:sp>
            <p:nvSpPr>
              <p:cNvPr id="10" name="직사각형 9"/>
              <p:cNvSpPr/>
              <p:nvPr/>
            </p:nvSpPr>
            <p:spPr bwMode="auto">
              <a:xfrm>
                <a:off x="1281327" y="6192207"/>
                <a:ext cx="2088530" cy="176219"/>
              </a:xfrm>
              <a:prstGeom prst="rect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5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ヒラギノ角ゴ ProN W3" charset="0"/>
                  <a:sym typeface="Arial" charset="0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3382910" y="6107360"/>
                <a:ext cx="1743908" cy="3391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0" tIns="45716" rIns="91430" bIns="45716" anchor="ctr"/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ko-KR" altLang="en-US" sz="1500" dirty="0">
                    <a:solidFill>
                      <a:srgbClr val="C00000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ヒラギノ角ゴ ProN W3"/>
                    <a:sym typeface="Arial" pitchFamily="34" charset="0"/>
                  </a:rPr>
                  <a:t>파일 다운로드</a:t>
                </a:r>
              </a:p>
            </p:txBody>
          </p:sp>
        </p:grpSp>
      </p:grpSp>
      <p:sp>
        <p:nvSpPr>
          <p:cNvPr id="43" name="직사각형 1"/>
          <p:cNvSpPr>
            <a:spLocks noChangeArrowheads="1"/>
          </p:cNvSpPr>
          <p:nvPr/>
        </p:nvSpPr>
        <p:spPr bwMode="auto">
          <a:xfrm>
            <a:off x="383129" y="943591"/>
            <a:ext cx="6575507" cy="27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▶  진단이 완료되면 약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시간 내에 진단결과 리포트가 메일로 발송됩니다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.(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주말에는 지연될 수 있습니다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.)</a:t>
            </a:r>
          </a:p>
        </p:txBody>
      </p:sp>
      <p:sp>
        <p:nvSpPr>
          <p:cNvPr id="46" name="직사각형 20"/>
          <p:cNvSpPr/>
          <p:nvPr/>
        </p:nvSpPr>
        <p:spPr>
          <a:xfrm>
            <a:off x="793299" y="1484783"/>
            <a:ext cx="7393214" cy="2258541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endParaRPr lang="ko-KR" altLang="en-US" sz="1600" dirty="0">
              <a:solidFill>
                <a:srgbClr val="FFFFF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-윤고딕310" charset="0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9CBEF3-CC70-4FA6-9740-B4AB6DA7F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58DA9321-4FFC-4D7E-9530-C456A09633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39" y="1766790"/>
            <a:ext cx="3057044" cy="305704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C9EF437-09D4-4ADE-82C2-CE1D4CF19DCC}"/>
              </a:ext>
            </a:extLst>
          </p:cNvPr>
          <p:cNvSpPr>
            <a:spLocks/>
          </p:cNvSpPr>
          <p:nvPr/>
        </p:nvSpPr>
        <p:spPr bwMode="auto">
          <a:xfrm>
            <a:off x="3613632" y="2197364"/>
            <a:ext cx="3941340" cy="2539380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  <p:txBody>
          <a:bodyPr lIns="88896" tIns="50798" rIns="88896" bIns="50798" anchor="ctr"/>
          <a:lstStyle/>
          <a:p>
            <a:pPr algn="r" defTabSz="801411">
              <a:lnSpc>
                <a:spcPct val="130000"/>
              </a:lnSpc>
            </a:pPr>
            <a:r>
              <a:rPr lang="en-US" altLang="ko-KR" sz="2400" b="1" dirty="0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Helvetica"/>
              </a:rPr>
              <a:t>Contact US</a:t>
            </a:r>
            <a:br>
              <a:rPr lang="en-US" altLang="ko-KR" sz="2400" b="1" dirty="0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Helvetica"/>
              </a:rPr>
            </a:br>
            <a:endParaRPr lang="en-US" altLang="ko-KR" sz="2400" b="1" dirty="0"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Helvetica"/>
            </a:endParaRPr>
          </a:p>
          <a:p>
            <a:pPr algn="r" defTabSz="801411">
              <a:lnSpc>
                <a:spcPct val="130000"/>
              </a:lnSpc>
            </a:pPr>
            <a:r>
              <a:rPr lang="en-US" altLang="ko-KR" sz="1500" dirty="0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AppleGothic" pitchFamily="-84" charset="-127"/>
              </a:rPr>
              <a:t> </a:t>
            </a:r>
            <a:r>
              <a:rPr lang="ko-KR" altLang="en-US" sz="1500" dirty="0" err="1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AppleGothic" pitchFamily="-84" charset="-127"/>
              </a:rPr>
              <a:t>버크만코리아</a:t>
            </a:r>
            <a:endParaRPr lang="en-US" altLang="ko-KR" sz="1500" dirty="0"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AppleGothic" pitchFamily="-84" charset="-127"/>
            </a:endParaRPr>
          </a:p>
          <a:p>
            <a:pPr algn="r" defTabSz="801411">
              <a:lnSpc>
                <a:spcPct val="130000"/>
              </a:lnSpc>
            </a:pPr>
            <a:r>
              <a:rPr lang="en-US" altLang="ko-KR" sz="1500" dirty="0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AppleGothic" pitchFamily="-84" charset="-127"/>
                <a:hlinkClick r:id="rId3"/>
              </a:rPr>
              <a:t>admin@birkmankorea.co.kr</a:t>
            </a:r>
            <a:endParaRPr lang="en-US" altLang="ko-KR" sz="1500" dirty="0"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AppleGothic" pitchFamily="-84" charset="-127"/>
            </a:endParaRPr>
          </a:p>
          <a:p>
            <a:pPr algn="r" defTabSz="801411">
              <a:lnSpc>
                <a:spcPct val="130000"/>
              </a:lnSpc>
            </a:pPr>
            <a:endParaRPr lang="en-US" altLang="ko-KR" sz="1300" dirty="0"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AppleGothic" pitchFamily="-84" charset="-127"/>
            </a:endParaRPr>
          </a:p>
          <a:p>
            <a:pPr algn="r" defTabSz="801411">
              <a:lnSpc>
                <a:spcPct val="130000"/>
              </a:lnSpc>
            </a:pPr>
            <a:r>
              <a:rPr lang="en-US" altLang="ko-KR" sz="1300" dirty="0"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AppleGothic" pitchFamily="-84" charset="-127"/>
              </a:rPr>
              <a:t>Tel. 02-2676-0400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EA45B07-C627-4C52-BF48-321A1A1E7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Copyright©2022 Birkmankorea Co., Ltd. All rights reserved.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57027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</TotalTime>
  <Words>2404</Words>
  <Application>Microsoft Office PowerPoint</Application>
  <PresentationFormat>화면 슬라이드 쇼(4:3)</PresentationFormat>
  <Paragraphs>446</Paragraphs>
  <Slides>22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Gill Sans</vt:lpstr>
      <vt:lpstr>나눔고딕</vt:lpstr>
      <vt:lpstr>나눔바른고딕</vt:lpstr>
      <vt:lpstr>나눔스퀘어</vt:lpstr>
      <vt:lpstr>나눔스퀘어 Bold</vt:lpstr>
      <vt:lpstr>맑은 고딕</vt:lpstr>
      <vt:lpstr>Arial</vt:lpstr>
      <vt:lpstr>Arial Rounded MT Bold</vt:lpstr>
      <vt:lpstr>Calibri</vt:lpstr>
      <vt:lpstr>Calibri Light</vt:lpstr>
      <vt:lpstr>Cambria Math</vt:lpstr>
      <vt:lpstr>Century Gothic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정상은</dc:creator>
  <cp:lastModifiedBy>93</cp:lastModifiedBy>
  <cp:revision>150</cp:revision>
  <dcterms:created xsi:type="dcterms:W3CDTF">2015-04-06T09:02:32Z</dcterms:created>
  <dcterms:modified xsi:type="dcterms:W3CDTF">2022-04-14T05:36:13Z</dcterms:modified>
</cp:coreProperties>
</file>