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</p:sldMasterIdLst>
  <p:notesMasterIdLst>
    <p:notesMasterId r:id="rId4"/>
  </p:notesMasterIdLst>
  <p:sldIdLst>
    <p:sldId id="668" r:id="rId2"/>
    <p:sldId id="665" r:id="rId3"/>
  </p:sldIdLst>
  <p:sldSz cx="9906000" cy="6858000" type="A4"/>
  <p:notesSz cx="6858000" cy="9144000"/>
  <p:embeddedFontLst>
    <p:embeddedFont>
      <p:font typeface="맑은 고딕" panose="020B0503020000020004" pitchFamily="50" charset="-127"/>
      <p:regular r:id="rId5"/>
      <p:bold r:id="rId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117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67" d="100"/>
          <a:sy n="67" d="100"/>
        </p:scale>
        <p:origin x="3240" y="6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5" Type="http://schemas.openxmlformats.org/officeDocument/2006/relationships/font" Target="fonts/font1.fntdata"/><Relationship Id="rId1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FC7E3C-82B4-4E8A-8A4D-0029D39D72B3}" type="datetimeFigureOut">
              <a:rPr lang="ko-KR" altLang="en-US" smtClean="0"/>
              <a:t>2018-09-19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60656B-1104-4FFF-8E99-3D5A02E4A61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905557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>
            <a:extLst>
              <a:ext uri="{FF2B5EF4-FFF2-40B4-BE49-F238E27FC236}">
                <a16:creationId xmlns:a16="http://schemas.microsoft.com/office/drawing/2014/main" id="{C375693D-76F4-4C9F-AACE-2841CFFCE0B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101" b="23502"/>
          <a:stretch/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32A52785-456B-4955-94B4-3184933DF7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clrChange>
              <a:clrFrom>
                <a:srgbClr val="F4F5F7"/>
              </a:clrFrom>
              <a:clrTo>
                <a:srgbClr val="F4F5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94" t="8386" r="25982" b="21959"/>
          <a:stretch/>
        </p:blipFill>
        <p:spPr>
          <a:xfrm>
            <a:off x="229670" y="1431900"/>
            <a:ext cx="3180148" cy="4612391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4E2C8E7A-F5D6-4464-B7CC-8E8184F0E37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1761" t="15459" r="25512" b="31086"/>
          <a:stretch/>
        </p:blipFill>
        <p:spPr>
          <a:xfrm>
            <a:off x="8886108" y="1691122"/>
            <a:ext cx="727161" cy="737215"/>
          </a:xfrm>
          <a:prstGeom prst="rect">
            <a:avLst/>
          </a:prstGeom>
        </p:spPr>
      </p:pic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0255F939-0B21-4A8D-BCF8-3F6C423CA8B3}"/>
              </a:ext>
            </a:extLst>
          </p:cNvPr>
          <p:cNvCxnSpPr>
            <a:cxnSpLocks/>
          </p:cNvCxnSpPr>
          <p:nvPr userDrawn="1"/>
        </p:nvCxnSpPr>
        <p:spPr>
          <a:xfrm>
            <a:off x="3717984" y="2523227"/>
            <a:ext cx="5860781" cy="0"/>
          </a:xfrm>
          <a:prstGeom prst="line">
            <a:avLst/>
          </a:prstGeom>
          <a:noFill/>
          <a:ln w="28575" cap="flat" cmpd="sng" algn="ctr">
            <a:solidFill>
              <a:srgbClr val="E7E6E6">
                <a:lumMod val="25000"/>
              </a:srgbClr>
            </a:solidFill>
            <a:prstDash val="solid"/>
            <a:miter lim="800000"/>
          </a:ln>
          <a:effectLst/>
        </p:spPr>
      </p:cxnSp>
      <p:cxnSp>
        <p:nvCxnSpPr>
          <p:cNvPr id="17" name="직선 연결선 16">
            <a:extLst>
              <a:ext uri="{FF2B5EF4-FFF2-40B4-BE49-F238E27FC236}">
                <a16:creationId xmlns:a16="http://schemas.microsoft.com/office/drawing/2014/main" id="{8373B5E6-5853-439D-9CEC-14BA21151C2C}"/>
              </a:ext>
            </a:extLst>
          </p:cNvPr>
          <p:cNvCxnSpPr>
            <a:cxnSpLocks/>
          </p:cNvCxnSpPr>
          <p:nvPr userDrawn="1"/>
        </p:nvCxnSpPr>
        <p:spPr>
          <a:xfrm>
            <a:off x="3717984" y="3420374"/>
            <a:ext cx="5860781" cy="0"/>
          </a:xfrm>
          <a:prstGeom prst="line">
            <a:avLst/>
          </a:prstGeom>
          <a:noFill/>
          <a:ln w="28575" cap="flat" cmpd="sng" algn="ctr">
            <a:solidFill>
              <a:srgbClr val="E7E6E6">
                <a:lumMod val="25000"/>
              </a:srgbClr>
            </a:solidFill>
            <a:prstDash val="solid"/>
            <a:miter lim="800000"/>
          </a:ln>
          <a:effectLst/>
        </p:spPr>
      </p:cxnSp>
    </p:spTree>
    <p:extLst>
      <p:ext uri="{BB962C8B-B14F-4D97-AF65-F5344CB8AC3E}">
        <p14:creationId xmlns:p14="http://schemas.microsoft.com/office/powerpoint/2010/main" val="26622849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EEAC2-34DF-49B7-997E-0D80BD9F0F99}" type="datetimeFigureOut">
              <a:rPr lang="ko-KR" altLang="en-US" smtClean="0"/>
              <a:t>2018-09-19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53591-9897-46E5-90E0-BF46ED09FA19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3FDDA21C-E433-4786-A34B-90953F5064E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101" b="23502"/>
          <a:stretch/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grpSp>
        <p:nvGrpSpPr>
          <p:cNvPr id="11" name="그룹 10">
            <a:extLst>
              <a:ext uri="{FF2B5EF4-FFF2-40B4-BE49-F238E27FC236}">
                <a16:creationId xmlns:a16="http://schemas.microsoft.com/office/drawing/2014/main" id="{6EDFDD90-AAEE-4553-8994-03FCBE00BDA3}"/>
              </a:ext>
            </a:extLst>
          </p:cNvPr>
          <p:cNvGrpSpPr/>
          <p:nvPr userDrawn="1"/>
        </p:nvGrpSpPr>
        <p:grpSpPr>
          <a:xfrm>
            <a:off x="0" y="6756400"/>
            <a:ext cx="9906000" cy="114300"/>
            <a:chOff x="738087" y="2639683"/>
            <a:chExt cx="10952604" cy="120770"/>
          </a:xfrm>
        </p:grpSpPr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2EC8B77B-52BE-4EF1-80D5-7F833CDF3582}"/>
                </a:ext>
              </a:extLst>
            </p:cNvPr>
            <p:cNvSpPr/>
            <p:nvPr/>
          </p:nvSpPr>
          <p:spPr>
            <a:xfrm>
              <a:off x="738087" y="2639683"/>
              <a:ext cx="2738151" cy="120770"/>
            </a:xfrm>
            <a:prstGeom prst="rect">
              <a:avLst/>
            </a:prstGeom>
            <a:solidFill>
              <a:srgbClr val="851A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ED19C3AD-B10A-4C15-8453-1D7BE2A62BCA}"/>
                </a:ext>
              </a:extLst>
            </p:cNvPr>
            <p:cNvSpPr/>
            <p:nvPr/>
          </p:nvSpPr>
          <p:spPr>
            <a:xfrm>
              <a:off x="3476238" y="2639683"/>
              <a:ext cx="2738151" cy="120770"/>
            </a:xfrm>
            <a:prstGeom prst="rect">
              <a:avLst/>
            </a:prstGeom>
            <a:solidFill>
              <a:srgbClr val="1469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82AE0C92-E519-4E99-B0D3-2CDDA16A8632}"/>
                </a:ext>
              </a:extLst>
            </p:cNvPr>
            <p:cNvSpPr/>
            <p:nvPr/>
          </p:nvSpPr>
          <p:spPr>
            <a:xfrm>
              <a:off x="6214389" y="2639683"/>
              <a:ext cx="2738151" cy="120770"/>
            </a:xfrm>
            <a:prstGeom prst="rect">
              <a:avLst/>
            </a:prstGeom>
            <a:solidFill>
              <a:srgbClr val="D684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2377EDA2-E5F0-4B1B-8F36-B71B96A66B73}"/>
                </a:ext>
              </a:extLst>
            </p:cNvPr>
            <p:cNvSpPr/>
            <p:nvPr/>
          </p:nvSpPr>
          <p:spPr>
            <a:xfrm>
              <a:off x="8952540" y="2639683"/>
              <a:ext cx="2738151" cy="120770"/>
            </a:xfrm>
            <a:prstGeom prst="rect">
              <a:avLst/>
            </a:prstGeom>
            <a:solidFill>
              <a:srgbClr val="1159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58292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 편집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ea typeface="맑은 고딕" panose="020B0503020000020004" pitchFamily="50" charset="-127"/>
              </a:defRPr>
            </a:lvl1pPr>
          </a:lstStyle>
          <a:p>
            <a:fld id="{CD6EEAC2-34DF-49B7-997E-0D80BD9F0F99}" type="datetimeFigureOut">
              <a:rPr lang="ko-KR" altLang="en-US" smtClean="0"/>
              <a:pPr/>
              <a:t>2018-09-19</a:t>
            </a:fld>
            <a:endParaRPr lang="ko-KR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ea typeface="맑은 고딕" panose="020B0503020000020004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ea typeface="맑은 고딕" panose="020B0503020000020004" pitchFamily="50" charset="-127"/>
              </a:defRPr>
            </a:lvl1pPr>
          </a:lstStyle>
          <a:p>
            <a:fld id="{44C53591-9897-46E5-90E0-BF46ED09FA19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D81E694D-B313-4D82-B8D6-BDC31169996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101" b="23502"/>
          <a:stretch/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803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5" r:id="rId2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맑은 고딕" panose="020B0503020000020004" pitchFamily="50" charset="-127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맑은 고딕" panose="020B0503020000020004" pitchFamily="50" charset="-127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맑은 고딕" panose="020B0503020000020004" pitchFamily="50" charset="-127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맑은 고딕" panose="020B0503020000020004" pitchFamily="50" charset="-127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맑은 고딕" panose="020B0503020000020004" pitchFamily="50" charset="-127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맑은 고딕" panose="020B0503020000020004" pitchFamily="50" charset="-127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E070F7E8-4895-4991-A18D-1ED9DF3D0A8F}"/>
              </a:ext>
            </a:extLst>
          </p:cNvPr>
          <p:cNvSpPr/>
          <p:nvPr/>
        </p:nvSpPr>
        <p:spPr>
          <a:xfrm>
            <a:off x="189930" y="193014"/>
            <a:ext cx="960011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※ </a:t>
            </a:r>
            <a:r>
              <a:rPr kumimoji="0" lang="ko-KR" alt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버크만</a:t>
            </a:r>
            <a:r>
              <a:rPr kumimoji="0" lang="ko-KR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팀조직개발 공개과정 참가 신청서</a:t>
            </a:r>
            <a:endParaRPr kumimoji="0" lang="ko-KR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graphicFrame>
        <p:nvGraphicFramePr>
          <p:cNvPr id="3" name="표 2">
            <a:extLst>
              <a:ext uri="{FF2B5EF4-FFF2-40B4-BE49-F238E27FC236}">
                <a16:creationId xmlns:a16="http://schemas.microsoft.com/office/drawing/2014/main" id="{7D10F8E6-CF71-42D6-954B-479EED9585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2427648"/>
              </p:ext>
            </p:extLst>
          </p:nvPr>
        </p:nvGraphicFramePr>
        <p:xfrm>
          <a:off x="585102" y="735496"/>
          <a:ext cx="8737803" cy="5260483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365762">
                  <a:extLst>
                    <a:ext uri="{9D8B030D-6E8A-4147-A177-3AD203B41FA5}">
                      <a16:colId xmlns:a16="http://schemas.microsoft.com/office/drawing/2014/main" val="3013109086"/>
                    </a:ext>
                  </a:extLst>
                </a:gridCol>
                <a:gridCol w="887554">
                  <a:extLst>
                    <a:ext uri="{9D8B030D-6E8A-4147-A177-3AD203B41FA5}">
                      <a16:colId xmlns:a16="http://schemas.microsoft.com/office/drawing/2014/main" val="1432975208"/>
                    </a:ext>
                  </a:extLst>
                </a:gridCol>
                <a:gridCol w="887554">
                  <a:extLst>
                    <a:ext uri="{9D8B030D-6E8A-4147-A177-3AD203B41FA5}">
                      <a16:colId xmlns:a16="http://schemas.microsoft.com/office/drawing/2014/main" val="1936315406"/>
                    </a:ext>
                  </a:extLst>
                </a:gridCol>
                <a:gridCol w="1501571">
                  <a:extLst>
                    <a:ext uri="{9D8B030D-6E8A-4147-A177-3AD203B41FA5}">
                      <a16:colId xmlns:a16="http://schemas.microsoft.com/office/drawing/2014/main" val="3615701845"/>
                    </a:ext>
                  </a:extLst>
                </a:gridCol>
                <a:gridCol w="1365762">
                  <a:extLst>
                    <a:ext uri="{9D8B030D-6E8A-4147-A177-3AD203B41FA5}">
                      <a16:colId xmlns:a16="http://schemas.microsoft.com/office/drawing/2014/main" val="3197703114"/>
                    </a:ext>
                  </a:extLst>
                </a:gridCol>
                <a:gridCol w="2729600">
                  <a:extLst>
                    <a:ext uri="{9D8B030D-6E8A-4147-A177-3AD203B41FA5}">
                      <a16:colId xmlns:a16="http://schemas.microsoft.com/office/drawing/2014/main" val="2276256894"/>
                    </a:ext>
                  </a:extLst>
                </a:gridCol>
              </a:tblGrid>
              <a:tr h="395164">
                <a:tc gridSpan="6"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ko-KR" altLang="en-US" sz="1400" b="1" kern="100" dirty="0" err="1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버크만</a:t>
                      </a:r>
                      <a:r>
                        <a:rPr lang="ko-KR" altLang="en-US" sz="1400" b="1" kern="10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 팀조직개발 프로그램 참가신청서 </a:t>
                      </a:r>
                      <a:r>
                        <a:rPr lang="en-US" sz="1400" b="1" kern="10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(10.16-17) </a:t>
                      </a:r>
                      <a:r>
                        <a:rPr lang="ko-KR" sz="1400" b="1" kern="100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★</a:t>
                      </a:r>
                      <a:r>
                        <a:rPr lang="ko-KR" sz="1400" b="1" kern="10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필수</a:t>
                      </a:r>
                      <a:r>
                        <a:rPr lang="en-US" altLang="ko-KR" sz="1400" b="1" kern="10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o-KR" sz="1400" b="1" kern="10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기재사항</a:t>
                      </a:r>
                      <a:endParaRPr lang="ko-KR" sz="14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0490" marR="60490" marT="0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8389783"/>
                  </a:ext>
                </a:extLst>
              </a:tr>
              <a:tr h="322792">
                <a:tc>
                  <a:txBody>
                    <a:bodyPr/>
                    <a:lstStyle/>
                    <a:p>
                      <a:pPr indent="137160" algn="ctr" latinLnBrk="1">
                        <a:spcAft>
                          <a:spcPts val="0"/>
                        </a:spcAft>
                      </a:pPr>
                      <a:r>
                        <a:rPr lang="ko-KR" sz="1200" b="1" kern="100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★</a:t>
                      </a:r>
                      <a:r>
                        <a:rPr lang="en-US" altLang="ko-KR" sz="1200" b="1" kern="100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o-KR" sz="1200" b="1" kern="10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소</a:t>
                      </a:r>
                      <a:r>
                        <a:rPr lang="en-US" sz="1200" b="1" kern="10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lang="ko-KR" sz="1200" b="1" kern="10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속</a:t>
                      </a:r>
                      <a:endParaRPr lang="ko-KR" sz="12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0490" marR="60490" marT="0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just" latinLnBrk="1">
                        <a:spcAft>
                          <a:spcPts val="0"/>
                        </a:spcAft>
                      </a:pPr>
                      <a:r>
                        <a:rPr lang="en-US" sz="1000" b="1" kern="10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endParaRPr lang="ko-KR" sz="1000" kern="10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0490" marR="60490" marT="0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ko-KR" sz="1200" b="1" kern="10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부</a:t>
                      </a:r>
                      <a:r>
                        <a:rPr lang="en-US" sz="1200" b="1" kern="10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lang="ko-KR" sz="1200" b="1" kern="10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서</a:t>
                      </a:r>
                      <a:endParaRPr lang="ko-KR" sz="12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0490" marR="60490" marT="0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spcAft>
                          <a:spcPts val="0"/>
                        </a:spcAft>
                      </a:pPr>
                      <a:r>
                        <a:rPr lang="en-US" sz="1000" b="1" kern="10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endParaRPr lang="ko-KR" sz="1000" kern="10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0490" marR="60490" marT="0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2201795"/>
                  </a:ext>
                </a:extLst>
              </a:tr>
              <a:tr h="388048"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ko-KR" sz="1200" b="1" kern="10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회사전화</a:t>
                      </a:r>
                      <a:endParaRPr lang="ko-KR" sz="12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0490" marR="60490" marT="0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just" latinLnBrk="1">
                        <a:spcAft>
                          <a:spcPts val="0"/>
                        </a:spcAft>
                      </a:pPr>
                      <a:r>
                        <a:rPr lang="en-US" sz="1000" b="1" kern="10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endParaRPr lang="ko-KR" sz="1000" kern="10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0490" marR="60490" marT="0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ko-KR" altLang="en-US" sz="1100" b="1" kern="100" spc="-150" dirty="0" err="1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버크만코리아</a:t>
                      </a:r>
                      <a:endParaRPr lang="en-US" altLang="ko-KR" sz="1100" b="1" kern="100" spc="-15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ko-KR" altLang="en-US" sz="1100" b="1" kern="100" spc="-15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루트컨설팅 이수교육</a:t>
                      </a:r>
                      <a:endParaRPr lang="ko-KR" sz="1100" kern="100" spc="-15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0490" marR="60490" marT="0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spcAft>
                          <a:spcPts val="0"/>
                        </a:spcAft>
                      </a:pPr>
                      <a:r>
                        <a:rPr lang="ko-KR" sz="1200" kern="10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□ 처음</a:t>
                      </a:r>
                      <a:r>
                        <a:rPr lang="en-US" sz="1200" kern="10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    </a:t>
                      </a:r>
                      <a:endParaRPr lang="ko-KR" sz="12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just" latinLnBrk="1">
                        <a:spcAft>
                          <a:spcPts val="0"/>
                        </a:spcAft>
                      </a:pPr>
                      <a:r>
                        <a:rPr lang="ko-KR" sz="1200" kern="10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□ 이수 교육 있음</a:t>
                      </a:r>
                    </a:p>
                  </a:txBody>
                  <a:tcPr marL="60490" marR="60490" marT="0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172615"/>
                  </a:ext>
                </a:extLst>
              </a:tr>
              <a:tr h="445762"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ko-KR" sz="1200" b="1" kern="100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★</a:t>
                      </a:r>
                      <a:r>
                        <a:rPr lang="ko-KR" sz="1200" b="1" kern="10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참석자성명</a:t>
                      </a:r>
                      <a:endParaRPr lang="ko-KR" sz="12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0490" marR="60490" marT="0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ko-KR" sz="1200" b="1" kern="10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부서</a:t>
                      </a:r>
                      <a:endParaRPr lang="ko-KR" sz="12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0490" marR="60490" marT="0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ko-KR" sz="1200" b="1" kern="10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직위</a:t>
                      </a:r>
                      <a:endParaRPr lang="ko-KR" sz="12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0490" marR="60490" marT="0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ko-KR" sz="1200" b="1" kern="100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★</a:t>
                      </a:r>
                      <a:r>
                        <a:rPr lang="ko-KR" sz="1200" b="1" kern="100" dirty="0" err="1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버크만</a:t>
                      </a:r>
                      <a:r>
                        <a:rPr lang="en-US" altLang="ko-KR" sz="1200" b="1" kern="10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o-KR" altLang="en-US" sz="1200" b="1" kern="10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교육</a:t>
                      </a:r>
                      <a:r>
                        <a:rPr lang="ko-KR" sz="1200" b="1" kern="10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endParaRPr lang="en-US" altLang="ko-KR" sz="1200" b="1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ko-KR" sz="1200" b="1" kern="10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이수날짜</a:t>
                      </a:r>
                      <a:endParaRPr lang="ko-KR" sz="12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0490" marR="60490" marT="0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200" b="1" kern="10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o-KR" sz="1200" b="1" kern="100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★</a:t>
                      </a:r>
                      <a:r>
                        <a:rPr lang="en-US" sz="1200" b="1" kern="10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Mobile</a:t>
                      </a:r>
                      <a:endParaRPr lang="ko-KR" sz="12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0490" marR="60490" marT="0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ko-KR" sz="1200" b="1" kern="100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★</a:t>
                      </a:r>
                      <a:r>
                        <a:rPr lang="en-US" sz="1200" b="1" kern="10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E-mail</a:t>
                      </a:r>
                      <a:endParaRPr lang="ko-KR" sz="12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0490" marR="60490" marT="0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9705714"/>
                  </a:ext>
                </a:extLst>
              </a:tr>
              <a:tr h="317936">
                <a:tc>
                  <a:txBody>
                    <a:bodyPr/>
                    <a:lstStyle/>
                    <a:p>
                      <a:pPr algn="just" latinLnBrk="1">
                        <a:spcAft>
                          <a:spcPts val="0"/>
                        </a:spcAft>
                      </a:pPr>
                      <a:r>
                        <a:rPr lang="en-US" sz="1000" b="1" kern="10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endParaRPr lang="ko-KR" sz="10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0490" marR="60490" marT="0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spcAft>
                          <a:spcPts val="0"/>
                        </a:spcAft>
                      </a:pPr>
                      <a:r>
                        <a:rPr lang="en-US" sz="1000" b="1" kern="10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endParaRPr lang="ko-KR" sz="1000" kern="10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0490" marR="60490" marT="0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spcAft>
                          <a:spcPts val="0"/>
                        </a:spcAft>
                      </a:pPr>
                      <a:r>
                        <a:rPr lang="en-US" sz="1000" b="1" kern="10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endParaRPr lang="ko-KR" sz="1000" kern="10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0490" marR="60490" marT="0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spcAft>
                          <a:spcPts val="0"/>
                        </a:spcAft>
                      </a:pPr>
                      <a:r>
                        <a:rPr lang="en-US" sz="1000" b="1" kern="10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endParaRPr lang="ko-KR" sz="1000" kern="10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0490" marR="60490" marT="0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spcAft>
                          <a:spcPts val="0"/>
                        </a:spcAft>
                      </a:pPr>
                      <a:r>
                        <a:rPr lang="en-US" sz="1000" b="1" kern="10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endParaRPr lang="ko-KR" sz="1000" kern="10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0490" marR="60490" marT="0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spcAft>
                          <a:spcPts val="0"/>
                        </a:spcAft>
                      </a:pPr>
                      <a:r>
                        <a:rPr lang="en-US" sz="1000" b="1" kern="10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endParaRPr lang="ko-KR" sz="1000" kern="10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0490" marR="60490" marT="0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2042677"/>
                  </a:ext>
                </a:extLst>
              </a:tr>
              <a:tr h="317936">
                <a:tc>
                  <a:txBody>
                    <a:bodyPr/>
                    <a:lstStyle/>
                    <a:p>
                      <a:pPr algn="just" latinLnBrk="1">
                        <a:spcAft>
                          <a:spcPts val="0"/>
                        </a:spcAft>
                      </a:pPr>
                      <a:r>
                        <a:rPr lang="en-US" sz="1000" b="1" kern="10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endParaRPr lang="ko-KR" sz="10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0490" marR="60490" marT="0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spcAft>
                          <a:spcPts val="0"/>
                        </a:spcAft>
                      </a:pPr>
                      <a:r>
                        <a:rPr lang="en-US" sz="1000" b="1" kern="10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endParaRPr lang="ko-KR" sz="1000" kern="10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0490" marR="60490" marT="0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spcAft>
                          <a:spcPts val="0"/>
                        </a:spcAft>
                      </a:pPr>
                      <a:r>
                        <a:rPr lang="en-US" sz="1000" b="1" kern="10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endParaRPr lang="ko-KR" sz="1000" kern="10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0490" marR="60490" marT="0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spcAft>
                          <a:spcPts val="0"/>
                        </a:spcAft>
                      </a:pPr>
                      <a:r>
                        <a:rPr lang="en-US" sz="1000" b="1" kern="10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endParaRPr lang="ko-KR" sz="1000" kern="10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0490" marR="60490" marT="0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spcAft>
                          <a:spcPts val="0"/>
                        </a:spcAft>
                      </a:pPr>
                      <a:r>
                        <a:rPr lang="en-US" sz="1000" b="1" kern="10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endParaRPr lang="ko-KR" sz="1000" kern="10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0490" marR="60490" marT="0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spcAft>
                          <a:spcPts val="0"/>
                        </a:spcAft>
                      </a:pPr>
                      <a:r>
                        <a:rPr lang="en-US" sz="1000" b="1" kern="10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endParaRPr lang="ko-KR" sz="10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0490" marR="60490" marT="0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06073414"/>
                  </a:ext>
                </a:extLst>
              </a:tr>
              <a:tr h="307421"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ko-KR" sz="1200" b="1" kern="10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기대 사항</a:t>
                      </a:r>
                      <a:endParaRPr lang="ko-KR" sz="12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0490" marR="60490" marT="0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just" latinLnBrk="1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endParaRPr lang="ko-KR" sz="10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0490" marR="60490" marT="0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1534785"/>
                  </a:ext>
                </a:extLst>
              </a:tr>
              <a:tr h="307421">
                <a:tc gridSpan="4"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ko-KR" sz="1200" b="1" kern="10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결제 방식</a:t>
                      </a:r>
                      <a:r>
                        <a:rPr lang="en-US" sz="1200" b="1" kern="10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ko-KR" sz="1200" b="1" kern="10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아래 방법 중 선택하세요</a:t>
                      </a:r>
                      <a:r>
                        <a:rPr lang="en-US" sz="1200" b="1" kern="10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)</a:t>
                      </a:r>
                      <a:endParaRPr lang="ko-KR" sz="12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0490" marR="60490" marT="0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ko-KR" sz="1200" b="1" kern="10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전자계산서 발행</a:t>
                      </a:r>
                      <a:r>
                        <a:rPr lang="en-US" altLang="ko-KR" sz="1200" b="1" kern="10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kern="10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ko-KR" sz="1200" b="1" kern="10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해당 시</a:t>
                      </a:r>
                      <a:r>
                        <a:rPr lang="en-US" sz="1200" b="1" kern="10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ko-KR" sz="1200" b="1" kern="10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작성</a:t>
                      </a:r>
                      <a:r>
                        <a:rPr lang="en-US" sz="1200" b="1" kern="10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)</a:t>
                      </a:r>
                      <a:endParaRPr lang="ko-KR" sz="12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0490" marR="60490" marT="0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5537293"/>
                  </a:ext>
                </a:extLst>
              </a:tr>
              <a:tr h="509805">
                <a:tc rowSpan="3" gridSpan="4">
                  <a:txBody>
                    <a:bodyPr/>
                    <a:lstStyle/>
                    <a:p>
                      <a:pPr algn="l" latinLnBrk="1">
                        <a:spcAft>
                          <a:spcPts val="0"/>
                        </a:spcAft>
                      </a:pPr>
                      <a:r>
                        <a:rPr lang="ko-KR" sz="1200" kern="1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□ 사전 입금 후 전자계산서 발행</a:t>
                      </a:r>
                      <a:r>
                        <a:rPr lang="en-US" sz="1200" kern="1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ko-KR" sz="1200" kern="1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영수계산서</a:t>
                      </a:r>
                      <a:r>
                        <a:rPr lang="en-US" sz="1200" kern="1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)</a:t>
                      </a:r>
                    </a:p>
                    <a:p>
                      <a:pPr algn="l" latinLnBrk="1">
                        <a:spcAft>
                          <a:spcPts val="0"/>
                        </a:spcAft>
                      </a:pPr>
                      <a:endParaRPr lang="ko-KR" sz="4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spcAft>
                          <a:spcPts val="0"/>
                        </a:spcAft>
                      </a:pPr>
                      <a:r>
                        <a:rPr lang="ko-KR" sz="1200" kern="1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□ </a:t>
                      </a:r>
                      <a:r>
                        <a:rPr lang="ko-KR" sz="1200" kern="10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전자계산서 발행 후 입금</a:t>
                      </a:r>
                      <a:r>
                        <a:rPr lang="en-US" altLang="ko-KR" sz="1200" kern="10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kern="10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ko-KR" sz="1200" kern="10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청구계산서</a:t>
                      </a:r>
                      <a:r>
                        <a:rPr lang="en-US" altLang="ko-KR" sz="1200" kern="10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)</a:t>
                      </a:r>
                    </a:p>
                    <a:p>
                      <a:pPr algn="l" latinLnBrk="1">
                        <a:spcAft>
                          <a:spcPts val="0"/>
                        </a:spcAft>
                      </a:pPr>
                      <a:r>
                        <a:rPr lang="en-US" altLang="ko-KR" sz="1200" kern="10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l" latinLnBrk="1">
                        <a:spcAft>
                          <a:spcPts val="0"/>
                        </a:spcAft>
                      </a:pPr>
                      <a:r>
                        <a:rPr lang="en-US" altLang="ko-KR" sz="1200" kern="10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* </a:t>
                      </a:r>
                      <a:r>
                        <a:rPr lang="ko-KR" altLang="en-US" sz="1200" kern="10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루트컨설팅 계좌</a:t>
                      </a:r>
                      <a:br>
                        <a:rPr lang="en-US" altLang="ko-KR" sz="1200" kern="10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en-US" altLang="ko-KR" sz="1200" kern="10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lang="ko-KR" altLang="en-US" sz="1200" kern="10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국민 </a:t>
                      </a:r>
                      <a:r>
                        <a:rPr lang="en-US" altLang="ko-KR" sz="1200" kern="10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819-25-0009-516 (</a:t>
                      </a:r>
                      <a:r>
                        <a:rPr lang="ko-KR" altLang="en-US" sz="1200" kern="10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주</a:t>
                      </a:r>
                      <a:r>
                        <a:rPr lang="en-US" altLang="ko-KR" sz="1200" kern="10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ko-KR" altLang="en-US" sz="1200" kern="10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루트컨설팅  </a:t>
                      </a:r>
                    </a:p>
                  </a:txBody>
                  <a:tcPr marL="60490" marR="60490" marT="0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 latinLnBrk="1">
                        <a:spcAft>
                          <a:spcPts val="0"/>
                        </a:spcAft>
                      </a:pPr>
                      <a:r>
                        <a:rPr lang="ko-KR" sz="1100" kern="1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담당자</a:t>
                      </a:r>
                      <a:r>
                        <a:rPr lang="en-US" sz="1100" kern="1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:                                         </a:t>
                      </a:r>
                      <a:r>
                        <a:rPr lang="ko-KR" sz="1100" kern="1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연락처</a:t>
                      </a:r>
                      <a:r>
                        <a:rPr lang="en-US" sz="1100" kern="1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:</a:t>
                      </a:r>
                      <a:endParaRPr lang="ko-KR" sz="11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0490" marR="60490" marT="0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6206320"/>
                  </a:ext>
                </a:extLst>
              </a:tr>
              <a:tr h="593099">
                <a:tc gridSpan="4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latinLnBrk="1">
                        <a:spcAft>
                          <a:spcPts val="0"/>
                        </a:spcAft>
                      </a:pPr>
                      <a:r>
                        <a:rPr lang="ko-KR" sz="1100" kern="10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전자계산서 발행 이메일</a:t>
                      </a:r>
                      <a:r>
                        <a:rPr lang="en-US" sz="1100" kern="10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:</a:t>
                      </a:r>
                      <a:endParaRPr lang="ko-KR" sz="11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0490" marR="60490" marT="0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2263935"/>
                  </a:ext>
                </a:extLst>
              </a:tr>
              <a:tr h="593099">
                <a:tc gridSpan="4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 latinLnBrk="1">
                        <a:spcAft>
                          <a:spcPts val="0"/>
                        </a:spcAft>
                      </a:pPr>
                      <a:r>
                        <a:rPr lang="en-US" altLang="ko-KR" sz="1100" b="1" kern="100" dirty="0">
                          <a:solidFill>
                            <a:srgbClr val="0D0D0D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*</a:t>
                      </a:r>
                      <a:r>
                        <a:rPr lang="ko-KR" sz="1100" b="1" kern="100" dirty="0">
                          <a:solidFill>
                            <a:srgbClr val="0D0D0D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 계산서 발행을 위하여 </a:t>
                      </a:r>
                      <a:endParaRPr lang="ko-KR" sz="11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indent="111125" algn="just" latinLnBrk="1">
                        <a:spcAft>
                          <a:spcPts val="0"/>
                        </a:spcAft>
                      </a:pPr>
                      <a:r>
                        <a:rPr lang="ko-KR" sz="1100" b="1" kern="100" dirty="0">
                          <a:solidFill>
                            <a:srgbClr val="0D0D0D"/>
                          </a:solidFill>
                          <a:effectLst/>
                          <a:highlight>
                            <a:srgbClr val="FFFF00"/>
                          </a:highlight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사업자등록증 사본</a:t>
                      </a:r>
                      <a:r>
                        <a:rPr lang="en-US" sz="1100" b="1" kern="100" dirty="0">
                          <a:solidFill>
                            <a:srgbClr val="0D0D0D"/>
                          </a:solidFill>
                          <a:effectLst/>
                          <a:highlight>
                            <a:srgbClr val="FFFF00"/>
                          </a:highlight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 1</a:t>
                      </a:r>
                      <a:r>
                        <a:rPr lang="ko-KR" sz="1100" b="1" kern="100" dirty="0">
                          <a:solidFill>
                            <a:srgbClr val="0D0D0D"/>
                          </a:solidFill>
                          <a:effectLst/>
                          <a:highlight>
                            <a:srgbClr val="FFFF00"/>
                          </a:highlight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부 첨부 바랍니다</a:t>
                      </a:r>
                      <a:endParaRPr lang="ko-KR" sz="11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0490" marR="60490" marT="0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3973305"/>
                  </a:ext>
                </a:extLst>
              </a:tr>
              <a:tr h="719560">
                <a:tc gridSpan="6"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endParaRPr lang="ko-KR" sz="12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ko-KR" sz="1400" kern="10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상기와 같이 과정 수강을 신청합니다</a:t>
                      </a:r>
                      <a:r>
                        <a:rPr lang="en-US" sz="1400" kern="10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  <a:endParaRPr lang="ko-KR" sz="14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just" latinLnBrk="1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endParaRPr lang="ko-KR" sz="12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R="254000" algn="r" latinLnBrk="1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20      </a:t>
                      </a:r>
                      <a:r>
                        <a:rPr lang="ko-KR" sz="1200" kern="10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년</a:t>
                      </a:r>
                      <a:r>
                        <a:rPr lang="en-US" sz="1200" kern="10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       </a:t>
                      </a:r>
                      <a:r>
                        <a:rPr lang="ko-KR" sz="1200" kern="10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월</a:t>
                      </a:r>
                      <a:r>
                        <a:rPr lang="en-US" sz="1200" kern="10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        </a:t>
                      </a:r>
                      <a:r>
                        <a:rPr lang="ko-KR" sz="1200" kern="10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일</a:t>
                      </a:r>
                    </a:p>
                  </a:txBody>
                  <a:tcPr marL="60490" marR="60490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1278841"/>
                  </a:ext>
                </a:extLst>
              </a:tr>
            </a:tbl>
          </a:graphicData>
        </a:graphic>
      </p:graphicFrame>
      <p:sp>
        <p:nvSpPr>
          <p:cNvPr id="2" name="직사각형 1">
            <a:extLst>
              <a:ext uri="{FF2B5EF4-FFF2-40B4-BE49-F238E27FC236}">
                <a16:creationId xmlns:a16="http://schemas.microsoft.com/office/drawing/2014/main" id="{FD264B76-0A4F-45B4-B7BE-0F5F6616BD10}"/>
              </a:ext>
            </a:extLst>
          </p:cNvPr>
          <p:cNvSpPr/>
          <p:nvPr/>
        </p:nvSpPr>
        <p:spPr>
          <a:xfrm>
            <a:off x="1278835" y="6138351"/>
            <a:ext cx="8044070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en-US" altLang="ko-KR" sz="1200" dirty="0">
                <a:solidFill>
                  <a:prstClr val="black"/>
                </a:solidFill>
                <a:latin typeface="+mn-ea"/>
              </a:rPr>
              <a:t>[</a:t>
            </a:r>
            <a:r>
              <a:rPr lang="ko-KR" altLang="en-US" sz="1200" dirty="0">
                <a:solidFill>
                  <a:prstClr val="black"/>
                </a:solidFill>
                <a:latin typeface="+mn-ea"/>
              </a:rPr>
              <a:t>필수</a:t>
            </a:r>
            <a:r>
              <a:rPr lang="en-US" altLang="ko-KR" sz="1200" dirty="0">
                <a:solidFill>
                  <a:prstClr val="black"/>
                </a:solidFill>
                <a:latin typeface="+mn-ea"/>
              </a:rPr>
              <a:t>] </a:t>
            </a:r>
            <a:r>
              <a:rPr lang="ko-KR" altLang="en-US" sz="1200" dirty="0">
                <a:solidFill>
                  <a:prstClr val="black"/>
                </a:solidFill>
                <a:latin typeface="+mn-ea"/>
              </a:rPr>
              <a:t>개인정보보호법 제</a:t>
            </a:r>
            <a:r>
              <a:rPr lang="en-US" altLang="ko-KR" sz="1200" dirty="0">
                <a:solidFill>
                  <a:prstClr val="black"/>
                </a:solidFill>
                <a:latin typeface="+mn-ea"/>
              </a:rPr>
              <a:t>15</a:t>
            </a:r>
            <a:r>
              <a:rPr lang="ko-KR" altLang="en-US" sz="1200" dirty="0">
                <a:solidFill>
                  <a:prstClr val="black"/>
                </a:solidFill>
                <a:latin typeface="+mn-ea"/>
              </a:rPr>
              <a:t>조 제</a:t>
            </a:r>
            <a:r>
              <a:rPr lang="en-US" altLang="ko-KR" sz="1200" dirty="0">
                <a:solidFill>
                  <a:prstClr val="black"/>
                </a:solidFill>
                <a:latin typeface="+mn-ea"/>
              </a:rPr>
              <a:t>1</a:t>
            </a:r>
            <a:r>
              <a:rPr lang="ko-KR" altLang="en-US" sz="1200" dirty="0">
                <a:solidFill>
                  <a:prstClr val="black"/>
                </a:solidFill>
                <a:latin typeface="+mn-ea"/>
              </a:rPr>
              <a:t>항의 의거 개인정보 수집 및 이용에 동의합니다</a:t>
            </a:r>
            <a:r>
              <a:rPr lang="en-US" altLang="ko-KR" sz="1200" dirty="0">
                <a:solidFill>
                  <a:prstClr val="black"/>
                </a:solidFill>
                <a:latin typeface="+mn-ea"/>
              </a:rPr>
              <a:t>. </a:t>
            </a:r>
            <a:r>
              <a:rPr lang="ko-KR" altLang="en-US" sz="1200" dirty="0">
                <a:solidFill>
                  <a:prstClr val="black"/>
                </a:solidFill>
                <a:latin typeface="+mn-ea"/>
              </a:rPr>
              <a:t>동의 □ 거부 □</a:t>
            </a:r>
          </a:p>
          <a:p>
            <a:pPr lvl="0" algn="r">
              <a:defRPr/>
            </a:pPr>
            <a:r>
              <a:rPr lang="ko-KR" altLang="en-US" sz="1100" dirty="0">
                <a:solidFill>
                  <a:prstClr val="black"/>
                </a:solidFill>
                <a:latin typeface="+mn-ea"/>
              </a:rPr>
              <a:t> </a:t>
            </a:r>
            <a:r>
              <a:rPr lang="en-US" altLang="ko-KR" sz="1100" dirty="0">
                <a:solidFill>
                  <a:prstClr val="black"/>
                </a:solidFill>
                <a:latin typeface="+mn-ea"/>
              </a:rPr>
              <a:t>(</a:t>
            </a:r>
            <a:r>
              <a:rPr lang="ko-KR" altLang="en-US" sz="1100" dirty="0">
                <a:solidFill>
                  <a:prstClr val="black"/>
                </a:solidFill>
                <a:latin typeface="+mn-ea"/>
              </a:rPr>
              <a:t>동의하지 않을 시 교육 수료증</a:t>
            </a:r>
            <a:r>
              <a:rPr lang="en-US" altLang="ko-KR" sz="1100" dirty="0">
                <a:solidFill>
                  <a:prstClr val="black"/>
                </a:solidFill>
                <a:latin typeface="+mn-ea"/>
              </a:rPr>
              <a:t>, </a:t>
            </a:r>
            <a:r>
              <a:rPr lang="ko-KR" altLang="en-US" sz="1100" dirty="0">
                <a:solidFill>
                  <a:prstClr val="black"/>
                </a:solidFill>
                <a:latin typeface="+mn-ea"/>
              </a:rPr>
              <a:t>수료 확인서 발급 및 이력관리를 할 수 없으며 개인 이력이 없어집니다</a:t>
            </a:r>
            <a:r>
              <a:rPr lang="en-US" altLang="ko-KR" sz="1100" dirty="0">
                <a:solidFill>
                  <a:prstClr val="black"/>
                </a:solidFill>
                <a:latin typeface="+mn-ea"/>
              </a:rPr>
              <a:t>.)</a:t>
            </a:r>
          </a:p>
        </p:txBody>
      </p:sp>
    </p:spTree>
    <p:extLst>
      <p:ext uri="{BB962C8B-B14F-4D97-AF65-F5344CB8AC3E}">
        <p14:creationId xmlns:p14="http://schemas.microsoft.com/office/powerpoint/2010/main" val="13420062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02232C8D-85F6-4939-A355-50A23F6E0FDE}"/>
              </a:ext>
            </a:extLst>
          </p:cNvPr>
          <p:cNvSpPr/>
          <p:nvPr/>
        </p:nvSpPr>
        <p:spPr>
          <a:xfrm>
            <a:off x="1454704" y="5428214"/>
            <a:ext cx="6996592" cy="1062037"/>
          </a:xfrm>
          <a:prstGeom prst="roundRect">
            <a:avLst>
              <a:gd name="adj" fmla="val 0"/>
            </a:avLst>
          </a:prstGeom>
          <a:pattFill prst="wdDnDiag">
            <a:fgClr>
              <a:schemeClr val="bg1">
                <a:lumMod val="95000"/>
              </a:schemeClr>
            </a:fgClr>
            <a:bgClr>
              <a:schemeClr val="bg1"/>
            </a:bgClr>
          </a:pattFill>
          <a:ln w="9525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63305" tIns="31652" rIns="63305" bIns="31652" numCol="1" rtlCol="0" anchor="ctr" anchorCtr="0" compatLnSpc="1">
            <a:prstTxWarp prst="textNoShape">
              <a:avLst/>
            </a:prstTxWarp>
          </a:bodyPr>
          <a:lstStyle/>
          <a:p>
            <a:pPr marL="285750" indent="-196850">
              <a:lnSpc>
                <a:spcPct val="120000"/>
              </a:lnSpc>
              <a:buFont typeface="Wingdings" panose="05000000000000000000" pitchFamily="2" charset="2"/>
              <a:buChar char="§"/>
            </a:pPr>
            <a:endParaRPr lang="ko-KR" altLang="en-US" sz="1400" dirty="0">
              <a:solidFill>
                <a:prstClr val="black"/>
              </a:solidFill>
              <a:latin typeface="+mn-ea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E070F7E8-4895-4991-A18D-1ED9DF3D0A8F}"/>
              </a:ext>
            </a:extLst>
          </p:cNvPr>
          <p:cNvSpPr/>
          <p:nvPr/>
        </p:nvSpPr>
        <p:spPr>
          <a:xfrm>
            <a:off x="189930" y="193014"/>
            <a:ext cx="960011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20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sz="20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첨부</a:t>
            </a:r>
            <a:r>
              <a:rPr lang="en-US" altLang="ko-KR" sz="20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 </a:t>
            </a:r>
            <a:r>
              <a:rPr lang="ko-KR" altLang="en-US" sz="2000" b="1" dirty="0" err="1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버크만코리아</a:t>
            </a:r>
            <a:r>
              <a:rPr lang="ko-KR" altLang="en-US" sz="20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2000" b="1" dirty="0" err="1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서울숲센터</a:t>
            </a:r>
            <a:r>
              <a:rPr lang="ko-KR" altLang="en-US" sz="20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약도</a:t>
            </a:r>
            <a:r>
              <a:rPr lang="en-US" altLang="ko-KR" sz="20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ko-KR" altLang="en-US" sz="20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96B13714-FF59-4429-AE09-277F0B15030E}"/>
              </a:ext>
            </a:extLst>
          </p:cNvPr>
          <p:cNvSpPr/>
          <p:nvPr/>
        </p:nvSpPr>
        <p:spPr>
          <a:xfrm>
            <a:off x="2728289" y="5543733"/>
            <a:ext cx="605137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9388" indent="-179388">
              <a:buFont typeface="Wingdings" panose="05000000000000000000" pitchFamily="2" charset="2"/>
              <a:buChar char="§"/>
            </a:pPr>
            <a:r>
              <a:rPr lang="ko-KR" altLang="en-US" sz="1600" b="1" dirty="0">
                <a:solidFill>
                  <a:prstClr val="black"/>
                </a:solidFill>
                <a:latin typeface="+mn-ea"/>
              </a:rPr>
              <a:t>오시는 길 </a:t>
            </a:r>
            <a:r>
              <a:rPr lang="en-US" altLang="ko-KR" sz="1600" b="1" dirty="0">
                <a:solidFill>
                  <a:prstClr val="black"/>
                </a:solidFill>
                <a:latin typeface="+mn-ea"/>
              </a:rPr>
              <a:t>: </a:t>
            </a:r>
            <a:r>
              <a:rPr lang="ko-KR" altLang="en-US" sz="1600" b="1" dirty="0" err="1">
                <a:solidFill>
                  <a:prstClr val="black"/>
                </a:solidFill>
                <a:latin typeface="+mn-ea"/>
              </a:rPr>
              <a:t>서울숲역</a:t>
            </a:r>
            <a:r>
              <a:rPr lang="ko-KR" altLang="en-US" sz="1600" b="1" dirty="0">
                <a:solidFill>
                  <a:prstClr val="black"/>
                </a:solidFill>
                <a:latin typeface="+mn-ea"/>
              </a:rPr>
              <a:t> </a:t>
            </a:r>
            <a:r>
              <a:rPr lang="en-US" altLang="ko-KR" sz="1600" b="1" dirty="0">
                <a:solidFill>
                  <a:prstClr val="black"/>
                </a:solidFill>
                <a:latin typeface="+mn-ea"/>
              </a:rPr>
              <a:t>2</a:t>
            </a:r>
            <a:r>
              <a:rPr lang="ko-KR" altLang="en-US" sz="1600" b="1" dirty="0">
                <a:solidFill>
                  <a:prstClr val="black"/>
                </a:solidFill>
                <a:latin typeface="+mn-ea"/>
              </a:rPr>
              <a:t>번 출구 좌측 </a:t>
            </a:r>
            <a:r>
              <a:rPr lang="en-US" altLang="ko-KR" sz="1600" b="1" dirty="0">
                <a:solidFill>
                  <a:prstClr val="black"/>
                </a:solidFill>
                <a:latin typeface="+mn-ea"/>
              </a:rPr>
              <a:t>10M</a:t>
            </a:r>
          </a:p>
          <a:p>
            <a:pPr marL="179388" indent="-179388">
              <a:buFont typeface="Wingdings" panose="05000000000000000000" pitchFamily="2" charset="2"/>
              <a:buChar char="§"/>
            </a:pPr>
            <a:r>
              <a:rPr lang="ko-KR" altLang="en-US" sz="1600" b="1" dirty="0">
                <a:solidFill>
                  <a:prstClr val="black"/>
                </a:solidFill>
                <a:latin typeface="+mn-ea"/>
              </a:rPr>
              <a:t>주소 </a:t>
            </a:r>
            <a:r>
              <a:rPr lang="en-US" altLang="ko-KR" sz="1600" b="1" dirty="0">
                <a:solidFill>
                  <a:prstClr val="black"/>
                </a:solidFill>
                <a:latin typeface="+mn-ea"/>
              </a:rPr>
              <a:t>: </a:t>
            </a:r>
            <a:r>
              <a:rPr lang="ko-KR" altLang="en-US" sz="1600" b="1" dirty="0">
                <a:solidFill>
                  <a:prstClr val="black"/>
                </a:solidFill>
                <a:latin typeface="+mn-ea"/>
              </a:rPr>
              <a:t>서울특별시 성동구 왕십리로 </a:t>
            </a:r>
            <a:r>
              <a:rPr lang="en-US" altLang="ko-KR" sz="1600" b="1" dirty="0">
                <a:solidFill>
                  <a:prstClr val="black"/>
                </a:solidFill>
                <a:latin typeface="+mn-ea"/>
              </a:rPr>
              <a:t>58 </a:t>
            </a:r>
            <a:r>
              <a:rPr lang="ko-KR" altLang="en-US" sz="1600" b="1" dirty="0" err="1">
                <a:solidFill>
                  <a:prstClr val="black"/>
                </a:solidFill>
                <a:latin typeface="+mn-ea"/>
              </a:rPr>
              <a:t>서울숲</a:t>
            </a:r>
            <a:r>
              <a:rPr lang="ko-KR" altLang="en-US" sz="1600" b="1" dirty="0">
                <a:solidFill>
                  <a:prstClr val="black"/>
                </a:solidFill>
                <a:latin typeface="+mn-ea"/>
              </a:rPr>
              <a:t> </a:t>
            </a:r>
            <a:r>
              <a:rPr lang="ko-KR" altLang="en-US" sz="1600" b="1" dirty="0" err="1">
                <a:solidFill>
                  <a:prstClr val="black"/>
                </a:solidFill>
                <a:latin typeface="+mn-ea"/>
              </a:rPr>
              <a:t>포휴</a:t>
            </a:r>
            <a:r>
              <a:rPr lang="ko-KR" altLang="en-US" sz="1600" b="1" dirty="0">
                <a:solidFill>
                  <a:prstClr val="black"/>
                </a:solidFill>
                <a:latin typeface="+mn-ea"/>
              </a:rPr>
              <a:t> </a:t>
            </a:r>
            <a:r>
              <a:rPr lang="en-US" altLang="ko-KR" sz="1600" b="1" dirty="0">
                <a:solidFill>
                  <a:prstClr val="black"/>
                </a:solidFill>
                <a:latin typeface="+mn-ea"/>
              </a:rPr>
              <a:t>808</a:t>
            </a:r>
            <a:r>
              <a:rPr lang="ko-KR" altLang="en-US" sz="1600" b="1" dirty="0">
                <a:solidFill>
                  <a:prstClr val="black"/>
                </a:solidFill>
                <a:latin typeface="+mn-ea"/>
              </a:rPr>
              <a:t>호</a:t>
            </a:r>
            <a:endParaRPr lang="en-US" altLang="ko-KR" sz="1600" b="1" dirty="0">
              <a:solidFill>
                <a:prstClr val="black"/>
              </a:solidFill>
              <a:latin typeface="+mn-ea"/>
            </a:endParaRPr>
          </a:p>
          <a:p>
            <a:pPr marL="179388" indent="-179388">
              <a:buFont typeface="Wingdings" panose="05000000000000000000" pitchFamily="2" charset="2"/>
              <a:buChar char="§"/>
            </a:pPr>
            <a:r>
              <a:rPr lang="ko-KR" altLang="en-US" sz="1600" b="1" dirty="0">
                <a:solidFill>
                  <a:prstClr val="black"/>
                </a:solidFill>
                <a:latin typeface="+mn-ea"/>
              </a:rPr>
              <a:t>주차 지원 불가</a:t>
            </a:r>
            <a:r>
              <a:rPr lang="en-US" altLang="ko-KR" sz="1600" b="1" dirty="0">
                <a:solidFill>
                  <a:prstClr val="black"/>
                </a:solidFill>
                <a:latin typeface="+mn-ea"/>
              </a:rPr>
              <a:t>. </a:t>
            </a:r>
            <a:r>
              <a:rPr lang="ko-KR" altLang="en-US" sz="1600" b="1" dirty="0">
                <a:solidFill>
                  <a:prstClr val="black"/>
                </a:solidFill>
                <a:latin typeface="+mn-ea"/>
              </a:rPr>
              <a:t>대중교통 이용 바랍니다</a:t>
            </a:r>
            <a:r>
              <a:rPr lang="en-US" altLang="ko-KR" sz="1600" b="1" dirty="0">
                <a:solidFill>
                  <a:prstClr val="black"/>
                </a:solidFill>
                <a:latin typeface="+mn-ea"/>
              </a:rPr>
              <a:t>.</a:t>
            </a:r>
            <a:endParaRPr lang="ko-KR" altLang="en-US" sz="1600" b="1" dirty="0">
              <a:solidFill>
                <a:prstClr val="black"/>
              </a:solidFill>
              <a:latin typeface="+mn-ea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A8F56EA9-5A1D-464C-854C-49936B97E48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9363" y="4879451"/>
            <a:ext cx="1310640" cy="1859280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9ACF1563-313D-42DA-BC6F-AF0184A333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1490" y="885828"/>
            <a:ext cx="7003020" cy="4240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32701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사용자 지정 3">
      <a:majorFont>
        <a:latin typeface="맑은 고딕"/>
        <a:ea typeface="맑은 고딕"/>
        <a:cs typeface=""/>
      </a:majorFont>
      <a:minorFont>
        <a:latin typeface="맑은 고딕"/>
        <a:ea typeface="맑은 고딕"/>
        <a:cs typeface="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80</TotalTime>
  <Words>175</Words>
  <Application>Microsoft Office PowerPoint</Application>
  <PresentationFormat>A4 용지(210x297mm)</PresentationFormat>
  <Paragraphs>54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7" baseType="lpstr">
      <vt:lpstr>맑은 고딕</vt:lpstr>
      <vt:lpstr>Times New Roman</vt:lpstr>
      <vt:lpstr>Wingdings</vt:lpstr>
      <vt:lpstr>Arial</vt:lpstr>
      <vt:lpstr>1_Office 테마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kks</dc:creator>
  <cp:lastModifiedBy>윤 혜진</cp:lastModifiedBy>
  <cp:revision>41</cp:revision>
  <dcterms:created xsi:type="dcterms:W3CDTF">2018-09-12T05:05:28Z</dcterms:created>
  <dcterms:modified xsi:type="dcterms:W3CDTF">2018-09-19T01:13:00Z</dcterms:modified>
</cp:coreProperties>
</file>